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329" r:id="rId4"/>
    <p:sldId id="306" r:id="rId5"/>
    <p:sldId id="323" r:id="rId6"/>
    <p:sldId id="330" r:id="rId7"/>
    <p:sldId id="331" r:id="rId8"/>
    <p:sldId id="301" r:id="rId9"/>
    <p:sldId id="338" r:id="rId10"/>
    <p:sldId id="299" r:id="rId11"/>
    <p:sldId id="334" r:id="rId12"/>
    <p:sldId id="335" r:id="rId13"/>
    <p:sldId id="336" r:id="rId14"/>
    <p:sldId id="337" r:id="rId15"/>
    <p:sldId id="328" r:id="rId1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schena" initials="a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3EA"/>
    <a:srgbClr val="EAEAEA"/>
    <a:srgbClr val="EFE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4629" autoAdjust="0"/>
  </p:normalViewPr>
  <p:slideViewPr>
    <p:cSldViewPr snapToGrid="0" snapToObjects="1" showGuides="1">
      <p:cViewPr varScale="1">
        <p:scale>
          <a:sx n="87" d="100"/>
          <a:sy n="87" d="100"/>
        </p:scale>
        <p:origin x="-1608" y="-180"/>
      </p:cViewPr>
      <p:guideLst>
        <p:guide orient="horz" pos="37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7DBC35-D19E-4FDF-9202-BB38D6F1D7F7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F2B5E9B0-EF12-44C4-BCD2-0FEE8ED90741}">
      <dgm:prSet phldrT="[Testo]"/>
      <dgm:spPr/>
      <dgm:t>
        <a:bodyPr/>
        <a:lstStyle/>
        <a:p>
          <a:r>
            <a:rPr lang="it-IT" b="1" dirty="0" smtClean="0"/>
            <a:t>RISORSE FINANZIARIE</a:t>
          </a:r>
          <a:endParaRPr lang="it-IT" b="1" dirty="0"/>
        </a:p>
      </dgm:t>
    </dgm:pt>
    <dgm:pt modelId="{DD2AE5C1-F89F-4CA3-A4D3-2CE7196EF3A4}" type="parTrans" cxnId="{9D472F65-F04C-4C33-8A6C-9C448C9A822B}">
      <dgm:prSet/>
      <dgm:spPr/>
      <dgm:t>
        <a:bodyPr/>
        <a:lstStyle/>
        <a:p>
          <a:endParaRPr lang="it-IT"/>
        </a:p>
      </dgm:t>
    </dgm:pt>
    <dgm:pt modelId="{A459BB18-9B36-47C9-BE82-DBF1736134B1}" type="sibTrans" cxnId="{9D472F65-F04C-4C33-8A6C-9C448C9A822B}">
      <dgm:prSet/>
      <dgm:spPr/>
      <dgm:t>
        <a:bodyPr/>
        <a:lstStyle/>
        <a:p>
          <a:endParaRPr lang="it-IT"/>
        </a:p>
      </dgm:t>
    </dgm:pt>
    <dgm:pt modelId="{9141D334-1311-45AF-A0BC-9A70FF5123F9}">
      <dgm:prSet phldrT="[Testo]" custT="1"/>
      <dgm:spPr/>
      <dgm:t>
        <a:bodyPr/>
        <a:lstStyle/>
        <a:p>
          <a:pPr algn="l"/>
          <a:r>
            <a:rPr lang="it-IT" sz="2800" b="1" dirty="0" smtClean="0">
              <a:solidFill>
                <a:schemeClr val="tx1"/>
              </a:solidFill>
            </a:rPr>
            <a:t>€ 2.500.000,00</a:t>
          </a:r>
          <a:endParaRPr lang="it-IT" sz="2800" b="1" dirty="0">
            <a:solidFill>
              <a:schemeClr val="tx1"/>
            </a:solidFill>
          </a:endParaRPr>
        </a:p>
      </dgm:t>
    </dgm:pt>
    <dgm:pt modelId="{EF294D66-B853-4141-899E-335DA57FC237}" type="parTrans" cxnId="{4C2FC1FB-15FE-450E-A99E-A76BF04FC41C}">
      <dgm:prSet/>
      <dgm:spPr/>
      <dgm:t>
        <a:bodyPr/>
        <a:lstStyle/>
        <a:p>
          <a:endParaRPr lang="it-IT"/>
        </a:p>
      </dgm:t>
    </dgm:pt>
    <dgm:pt modelId="{44A13DF0-C1C4-4D13-B8FD-37371BA4EF82}" type="sibTrans" cxnId="{4C2FC1FB-15FE-450E-A99E-A76BF04FC41C}">
      <dgm:prSet/>
      <dgm:spPr/>
      <dgm:t>
        <a:bodyPr/>
        <a:lstStyle/>
        <a:p>
          <a:endParaRPr lang="it-IT"/>
        </a:p>
      </dgm:t>
    </dgm:pt>
    <dgm:pt modelId="{77BE639E-6173-4824-8136-193EF2FE2B97}">
      <dgm:prSet phldrT="[Testo]"/>
      <dgm:spPr/>
      <dgm:t>
        <a:bodyPr/>
        <a:lstStyle/>
        <a:p>
          <a:r>
            <a:rPr lang="it-IT" b="1" dirty="0" smtClean="0"/>
            <a:t>INTENSIT</a:t>
          </a:r>
          <a:r>
            <a:rPr lang="it-IT" b="1" dirty="0" smtClean="0">
              <a:latin typeface="Calibri"/>
            </a:rPr>
            <a:t>À DELL’ AIUTO</a:t>
          </a:r>
          <a:endParaRPr lang="it-IT" b="1" dirty="0"/>
        </a:p>
      </dgm:t>
    </dgm:pt>
    <dgm:pt modelId="{A5D71AA2-DA2A-4A2E-9F4A-0F87360ACB0B}" type="parTrans" cxnId="{B09F8227-1EAB-4B32-A008-224D8C3AB683}">
      <dgm:prSet/>
      <dgm:spPr/>
      <dgm:t>
        <a:bodyPr/>
        <a:lstStyle/>
        <a:p>
          <a:endParaRPr lang="it-IT"/>
        </a:p>
      </dgm:t>
    </dgm:pt>
    <dgm:pt modelId="{7A55F146-B341-45CE-8E68-CEF1B0656915}" type="sibTrans" cxnId="{B09F8227-1EAB-4B32-A008-224D8C3AB683}">
      <dgm:prSet/>
      <dgm:spPr/>
      <dgm:t>
        <a:bodyPr/>
        <a:lstStyle/>
        <a:p>
          <a:endParaRPr lang="it-IT"/>
        </a:p>
      </dgm:t>
    </dgm:pt>
    <dgm:pt modelId="{B8853513-5BDF-4173-A6AA-C737DD477556}">
      <dgm:prSet phldrT="[Testo]"/>
      <dgm:spPr/>
      <dgm:t>
        <a:bodyPr/>
        <a:lstStyle/>
        <a:p>
          <a:r>
            <a:rPr lang="it-IT" b="1" dirty="0" smtClean="0"/>
            <a:t>VOLUME DELL’INVESTIMENTO</a:t>
          </a:r>
          <a:endParaRPr lang="it-IT" b="1" dirty="0"/>
        </a:p>
      </dgm:t>
    </dgm:pt>
    <dgm:pt modelId="{488E2D85-7442-4E07-BF13-FF4F7247B647}" type="parTrans" cxnId="{8CD4C560-E193-4120-82A5-AB6EB3D587B4}">
      <dgm:prSet/>
      <dgm:spPr/>
      <dgm:t>
        <a:bodyPr/>
        <a:lstStyle/>
        <a:p>
          <a:endParaRPr lang="it-IT"/>
        </a:p>
      </dgm:t>
    </dgm:pt>
    <dgm:pt modelId="{9CDF2533-BF01-4B00-A8DF-2DEA2106DE0D}" type="sibTrans" cxnId="{8CD4C560-E193-4120-82A5-AB6EB3D587B4}">
      <dgm:prSet/>
      <dgm:spPr/>
      <dgm:t>
        <a:bodyPr/>
        <a:lstStyle/>
        <a:p>
          <a:endParaRPr lang="it-IT"/>
        </a:p>
      </dgm:t>
    </dgm:pt>
    <dgm:pt modelId="{0A11033E-1483-45DC-99E8-722D59776286}">
      <dgm:prSet phldrT="[Testo]" custT="1"/>
      <dgm:spPr/>
      <dgm:t>
        <a:bodyPr/>
        <a:lstStyle/>
        <a:p>
          <a:r>
            <a:rPr lang="it-IT" sz="1800" dirty="0" smtClean="0"/>
            <a:t>Limite massimo annuale di spesa ammissibile a contributo è pari a </a:t>
          </a:r>
          <a:r>
            <a:rPr lang="it-IT" sz="1800" b="1" dirty="0" smtClean="0">
              <a:solidFill>
                <a:schemeClr val="tx1"/>
              </a:solidFill>
            </a:rPr>
            <a:t>€ 3.000,00 per massimo 5 anni;</a:t>
          </a:r>
          <a:endParaRPr lang="it-IT" sz="1800" b="1" dirty="0">
            <a:solidFill>
              <a:schemeClr val="tx1"/>
            </a:solidFill>
          </a:endParaRPr>
        </a:p>
      </dgm:t>
    </dgm:pt>
    <dgm:pt modelId="{97645646-0545-4DD0-B5C5-7A1DEDA8113C}" type="parTrans" cxnId="{0C7A276B-BA2A-40E8-BF23-780FDC00F291}">
      <dgm:prSet/>
      <dgm:spPr/>
      <dgm:t>
        <a:bodyPr/>
        <a:lstStyle/>
        <a:p>
          <a:endParaRPr lang="it-IT"/>
        </a:p>
      </dgm:t>
    </dgm:pt>
    <dgm:pt modelId="{4653E5EE-8626-4365-963D-3A834FC2315E}" type="sibTrans" cxnId="{0C7A276B-BA2A-40E8-BF23-780FDC00F291}">
      <dgm:prSet/>
      <dgm:spPr/>
      <dgm:t>
        <a:bodyPr/>
        <a:lstStyle/>
        <a:p>
          <a:endParaRPr lang="it-IT"/>
        </a:p>
      </dgm:t>
    </dgm:pt>
    <dgm:pt modelId="{A97AC85C-23A3-46DE-891F-E688A809376E}">
      <dgm:prSet custT="1"/>
      <dgm:spPr/>
      <dgm:t>
        <a:bodyPr/>
        <a:lstStyle/>
        <a:p>
          <a:pPr algn="l"/>
          <a:r>
            <a:rPr lang="it-IT" sz="1800" dirty="0" smtClean="0"/>
            <a:t>L’aiuto pubblico viene concesso sotto forma di una sovvenzione a fondo perduto concesso a titolo di incentivo, sotto forma di </a:t>
          </a:r>
          <a:r>
            <a:rPr lang="it-IT" sz="1800" b="1" dirty="0" smtClean="0"/>
            <a:t>pagamento annuale</a:t>
          </a:r>
          <a:endParaRPr lang="it-IT" sz="1800" b="1" dirty="0">
            <a:solidFill>
              <a:schemeClr val="tx1"/>
            </a:solidFill>
          </a:endParaRPr>
        </a:p>
      </dgm:t>
    </dgm:pt>
    <dgm:pt modelId="{654A1C22-5DB6-4042-8131-C78AC56E1CB6}" type="parTrans" cxnId="{108CB946-A113-4D2D-967D-421C4E205230}">
      <dgm:prSet/>
      <dgm:spPr/>
      <dgm:t>
        <a:bodyPr/>
        <a:lstStyle/>
        <a:p>
          <a:endParaRPr lang="it-IT"/>
        </a:p>
      </dgm:t>
    </dgm:pt>
    <dgm:pt modelId="{9EF2A263-CE9D-4625-9101-2B343DC91751}" type="sibTrans" cxnId="{108CB946-A113-4D2D-967D-421C4E205230}">
      <dgm:prSet/>
      <dgm:spPr/>
      <dgm:t>
        <a:bodyPr/>
        <a:lstStyle/>
        <a:p>
          <a:endParaRPr lang="it-IT"/>
        </a:p>
      </dgm:t>
    </dgm:pt>
    <dgm:pt modelId="{4891938E-D1C8-4C72-AE30-2F0FA8F910F2}">
      <dgm:prSet custT="1"/>
      <dgm:spPr/>
      <dgm:t>
        <a:bodyPr/>
        <a:lstStyle/>
        <a:p>
          <a:pPr algn="l"/>
          <a:r>
            <a:rPr lang="it-IT" sz="1800" b="0" dirty="0" smtClean="0"/>
            <a:t>Sostegno concesso: </a:t>
          </a:r>
          <a:r>
            <a:rPr lang="it-IT" sz="1800" b="1" dirty="0" smtClean="0">
              <a:solidFill>
                <a:schemeClr val="tx1"/>
              </a:solidFill>
            </a:rPr>
            <a:t>100% sull’importo della spesa ammessa</a:t>
          </a:r>
          <a:endParaRPr lang="it-IT" sz="1800" b="0" dirty="0">
            <a:solidFill>
              <a:schemeClr val="tx1"/>
            </a:solidFill>
          </a:endParaRPr>
        </a:p>
      </dgm:t>
    </dgm:pt>
    <dgm:pt modelId="{57B8821C-2C6C-4669-AC18-40E3C2534E3A}" type="parTrans" cxnId="{20FA2F35-0727-4D6C-8BFD-499BAD288CE9}">
      <dgm:prSet/>
      <dgm:spPr/>
      <dgm:t>
        <a:bodyPr/>
        <a:lstStyle/>
        <a:p>
          <a:endParaRPr lang="it-IT"/>
        </a:p>
      </dgm:t>
    </dgm:pt>
    <dgm:pt modelId="{15787E99-955C-4FC6-AF67-914ACBBEB37A}" type="sibTrans" cxnId="{20FA2F35-0727-4D6C-8BFD-499BAD288CE9}">
      <dgm:prSet/>
      <dgm:spPr/>
      <dgm:t>
        <a:bodyPr/>
        <a:lstStyle/>
        <a:p>
          <a:endParaRPr lang="it-IT"/>
        </a:p>
      </dgm:t>
    </dgm:pt>
    <dgm:pt modelId="{6CFFE21C-5B05-4749-B918-3E18DF9B8FC6}">
      <dgm:prSet phldrT="[Testo]" custT="1"/>
      <dgm:spPr/>
      <dgm:t>
        <a:bodyPr/>
        <a:lstStyle/>
        <a:p>
          <a:r>
            <a:rPr lang="it-IT" sz="1800" dirty="0" smtClean="0"/>
            <a:t>Non sono consentite </a:t>
          </a:r>
          <a:r>
            <a:rPr lang="it-IT" sz="1800" dirty="0" err="1" smtClean="0"/>
            <a:t>DdS</a:t>
          </a:r>
          <a:r>
            <a:rPr lang="it-IT" sz="1800" dirty="0" smtClean="0"/>
            <a:t> di importo inferiore a </a:t>
          </a:r>
          <a:r>
            <a:rPr lang="it-IT" sz="1800" b="1" dirty="0" smtClean="0"/>
            <a:t>€</a:t>
          </a:r>
          <a:r>
            <a:rPr lang="it-IT" sz="1800" dirty="0" smtClean="0"/>
            <a:t> </a:t>
          </a:r>
          <a:r>
            <a:rPr lang="it-IT" sz="1800" b="1" dirty="0" smtClean="0"/>
            <a:t>100,00 (cento);</a:t>
          </a:r>
          <a:endParaRPr lang="it-IT" sz="1800" b="1" dirty="0">
            <a:solidFill>
              <a:schemeClr val="tx1"/>
            </a:solidFill>
          </a:endParaRPr>
        </a:p>
      </dgm:t>
    </dgm:pt>
    <dgm:pt modelId="{79C68A9F-4C26-40DF-92FB-555C8E5D88A2}" type="parTrans" cxnId="{14DE2495-3DA7-423A-A165-A82C05AB64FF}">
      <dgm:prSet/>
      <dgm:spPr/>
      <dgm:t>
        <a:bodyPr/>
        <a:lstStyle/>
        <a:p>
          <a:endParaRPr lang="it-IT"/>
        </a:p>
      </dgm:t>
    </dgm:pt>
    <dgm:pt modelId="{0AA7E8BF-E80A-4559-8D04-C4FC94525143}" type="sibTrans" cxnId="{14DE2495-3DA7-423A-A165-A82C05AB64FF}">
      <dgm:prSet/>
      <dgm:spPr/>
      <dgm:t>
        <a:bodyPr/>
        <a:lstStyle/>
        <a:p>
          <a:endParaRPr lang="it-IT"/>
        </a:p>
      </dgm:t>
    </dgm:pt>
    <dgm:pt modelId="{D4EDCF70-A651-43C0-8B2C-AF0172A5A2E3}" type="pres">
      <dgm:prSet presAssocID="{407DBC35-D19E-4FDF-9202-BB38D6F1D7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78C734D-ACEE-43A2-9B52-5E189BCCFD47}" type="pres">
      <dgm:prSet presAssocID="{F2B5E9B0-EF12-44C4-BCD2-0FEE8ED90741}" presName="linNode" presStyleCnt="0"/>
      <dgm:spPr/>
    </dgm:pt>
    <dgm:pt modelId="{EA901058-4A52-4447-8E38-959E2E7B043E}" type="pres">
      <dgm:prSet presAssocID="{F2B5E9B0-EF12-44C4-BCD2-0FEE8ED90741}" presName="parentText" presStyleLbl="node1" presStyleIdx="0" presStyleCnt="3" custScaleY="5773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98B691-6C0D-47FC-931E-18394C05B927}" type="pres">
      <dgm:prSet presAssocID="{F2B5E9B0-EF12-44C4-BCD2-0FEE8ED90741}" presName="descendantText" presStyleLbl="alignAccFollowNode1" presStyleIdx="0" presStyleCnt="3" custScaleY="609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39B711-6872-48F6-B5A0-5310B4D49A0B}" type="pres">
      <dgm:prSet presAssocID="{A459BB18-9B36-47C9-BE82-DBF1736134B1}" presName="sp" presStyleCnt="0"/>
      <dgm:spPr/>
    </dgm:pt>
    <dgm:pt modelId="{6898200E-EE88-46C9-86C0-B1F9F67D4829}" type="pres">
      <dgm:prSet presAssocID="{77BE639E-6173-4824-8136-193EF2FE2B97}" presName="linNode" presStyleCnt="0"/>
      <dgm:spPr/>
    </dgm:pt>
    <dgm:pt modelId="{C409AEF8-9090-4BDF-A969-EBD2E49DD429}" type="pres">
      <dgm:prSet presAssocID="{77BE639E-6173-4824-8136-193EF2FE2B9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4810F6C-639B-4EEC-A96C-9A65CE9FAB33}" type="pres">
      <dgm:prSet presAssocID="{77BE639E-6173-4824-8136-193EF2FE2B97}" presName="descendantText" presStyleLbl="alignAccFollowNode1" presStyleIdx="1" presStyleCnt="3" custScaleX="98490" custScaleY="12423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A05160-83F5-4A73-BD8E-828F7A6878EB}" type="pres">
      <dgm:prSet presAssocID="{7A55F146-B341-45CE-8E68-CEF1B0656915}" presName="sp" presStyleCnt="0"/>
      <dgm:spPr/>
    </dgm:pt>
    <dgm:pt modelId="{FA0DE4EF-F16D-4DC8-82F9-B63BDE7A4854}" type="pres">
      <dgm:prSet presAssocID="{B8853513-5BDF-4173-A6AA-C737DD477556}" presName="linNode" presStyleCnt="0"/>
      <dgm:spPr/>
    </dgm:pt>
    <dgm:pt modelId="{8DB02C76-896A-452A-BECD-99480D5CAB03}" type="pres">
      <dgm:prSet presAssocID="{B8853513-5BDF-4173-A6AA-C737DD47755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B961AF-B474-4A08-8706-ED91FCD5A98C}" type="pres">
      <dgm:prSet presAssocID="{B8853513-5BDF-4173-A6AA-C737DD477556}" presName="descendantText" presStyleLbl="alignAccFollowNode1" presStyleIdx="2" presStyleCnt="3" custScaleY="12554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8AF8966-669C-4DBC-B463-799CFC596381}" type="presOf" srcId="{A97AC85C-23A3-46DE-891F-E688A809376E}" destId="{14810F6C-639B-4EEC-A96C-9A65CE9FAB33}" srcOrd="0" destOrd="1" presId="urn:microsoft.com/office/officeart/2005/8/layout/vList5"/>
    <dgm:cxn modelId="{108CB946-A113-4D2D-967D-421C4E205230}" srcId="{77BE639E-6173-4824-8136-193EF2FE2B97}" destId="{A97AC85C-23A3-46DE-891F-E688A809376E}" srcOrd="1" destOrd="0" parTransId="{654A1C22-5DB6-4042-8131-C78AC56E1CB6}" sibTransId="{9EF2A263-CE9D-4625-9101-2B343DC91751}"/>
    <dgm:cxn modelId="{2F6CDBAA-45B8-40AD-81B5-255690B63E22}" type="presOf" srcId="{407DBC35-D19E-4FDF-9202-BB38D6F1D7F7}" destId="{D4EDCF70-A651-43C0-8B2C-AF0172A5A2E3}" srcOrd="0" destOrd="0" presId="urn:microsoft.com/office/officeart/2005/8/layout/vList5"/>
    <dgm:cxn modelId="{4C2FC1FB-15FE-450E-A99E-A76BF04FC41C}" srcId="{F2B5E9B0-EF12-44C4-BCD2-0FEE8ED90741}" destId="{9141D334-1311-45AF-A0BC-9A70FF5123F9}" srcOrd="0" destOrd="0" parTransId="{EF294D66-B853-4141-899E-335DA57FC237}" sibTransId="{44A13DF0-C1C4-4D13-B8FD-37371BA4EF82}"/>
    <dgm:cxn modelId="{11C84655-457A-4065-B7F6-AFCA22FAC954}" type="presOf" srcId="{0A11033E-1483-45DC-99E8-722D59776286}" destId="{27B961AF-B474-4A08-8706-ED91FCD5A98C}" srcOrd="0" destOrd="0" presId="urn:microsoft.com/office/officeart/2005/8/layout/vList5"/>
    <dgm:cxn modelId="{2605745E-51C2-4C11-B949-0F30711E8F26}" type="presOf" srcId="{77BE639E-6173-4824-8136-193EF2FE2B97}" destId="{C409AEF8-9090-4BDF-A969-EBD2E49DD429}" srcOrd="0" destOrd="0" presId="urn:microsoft.com/office/officeart/2005/8/layout/vList5"/>
    <dgm:cxn modelId="{C50F314B-C84C-4079-84CA-F248F4F350F7}" type="presOf" srcId="{4891938E-D1C8-4C72-AE30-2F0FA8F910F2}" destId="{14810F6C-639B-4EEC-A96C-9A65CE9FAB33}" srcOrd="0" destOrd="0" presId="urn:microsoft.com/office/officeart/2005/8/layout/vList5"/>
    <dgm:cxn modelId="{20FA2F35-0727-4D6C-8BFD-499BAD288CE9}" srcId="{77BE639E-6173-4824-8136-193EF2FE2B97}" destId="{4891938E-D1C8-4C72-AE30-2F0FA8F910F2}" srcOrd="0" destOrd="0" parTransId="{57B8821C-2C6C-4669-AC18-40E3C2534E3A}" sibTransId="{15787E99-955C-4FC6-AF67-914ACBBEB37A}"/>
    <dgm:cxn modelId="{5D9404E1-B404-49F2-9D3B-10BFC7D4CA3F}" type="presOf" srcId="{B8853513-5BDF-4173-A6AA-C737DD477556}" destId="{8DB02C76-896A-452A-BECD-99480D5CAB03}" srcOrd="0" destOrd="0" presId="urn:microsoft.com/office/officeart/2005/8/layout/vList5"/>
    <dgm:cxn modelId="{D8E57B07-2FED-4FA0-94D0-EFF0C4778C0A}" type="presOf" srcId="{F2B5E9B0-EF12-44C4-BCD2-0FEE8ED90741}" destId="{EA901058-4A52-4447-8E38-959E2E7B043E}" srcOrd="0" destOrd="0" presId="urn:microsoft.com/office/officeart/2005/8/layout/vList5"/>
    <dgm:cxn modelId="{9D472F65-F04C-4C33-8A6C-9C448C9A822B}" srcId="{407DBC35-D19E-4FDF-9202-BB38D6F1D7F7}" destId="{F2B5E9B0-EF12-44C4-BCD2-0FEE8ED90741}" srcOrd="0" destOrd="0" parTransId="{DD2AE5C1-F89F-4CA3-A4D3-2CE7196EF3A4}" sibTransId="{A459BB18-9B36-47C9-BE82-DBF1736134B1}"/>
    <dgm:cxn modelId="{8820B998-018F-4D20-AFDA-94E56EC385FF}" type="presOf" srcId="{9141D334-1311-45AF-A0BC-9A70FF5123F9}" destId="{7C98B691-6C0D-47FC-931E-18394C05B927}" srcOrd="0" destOrd="0" presId="urn:microsoft.com/office/officeart/2005/8/layout/vList5"/>
    <dgm:cxn modelId="{14DE2495-3DA7-423A-A165-A82C05AB64FF}" srcId="{B8853513-5BDF-4173-A6AA-C737DD477556}" destId="{6CFFE21C-5B05-4749-B918-3E18DF9B8FC6}" srcOrd="1" destOrd="0" parTransId="{79C68A9F-4C26-40DF-92FB-555C8E5D88A2}" sibTransId="{0AA7E8BF-E80A-4559-8D04-C4FC94525143}"/>
    <dgm:cxn modelId="{8CD4C560-E193-4120-82A5-AB6EB3D587B4}" srcId="{407DBC35-D19E-4FDF-9202-BB38D6F1D7F7}" destId="{B8853513-5BDF-4173-A6AA-C737DD477556}" srcOrd="2" destOrd="0" parTransId="{488E2D85-7442-4E07-BF13-FF4F7247B647}" sibTransId="{9CDF2533-BF01-4B00-A8DF-2DEA2106DE0D}"/>
    <dgm:cxn modelId="{0C7A276B-BA2A-40E8-BF23-780FDC00F291}" srcId="{B8853513-5BDF-4173-A6AA-C737DD477556}" destId="{0A11033E-1483-45DC-99E8-722D59776286}" srcOrd="0" destOrd="0" parTransId="{97645646-0545-4DD0-B5C5-7A1DEDA8113C}" sibTransId="{4653E5EE-8626-4365-963D-3A834FC2315E}"/>
    <dgm:cxn modelId="{F2D41760-A2B1-49EC-A5FE-1CD72E491568}" type="presOf" srcId="{6CFFE21C-5B05-4749-B918-3E18DF9B8FC6}" destId="{27B961AF-B474-4A08-8706-ED91FCD5A98C}" srcOrd="0" destOrd="1" presId="urn:microsoft.com/office/officeart/2005/8/layout/vList5"/>
    <dgm:cxn modelId="{B09F8227-1EAB-4B32-A008-224D8C3AB683}" srcId="{407DBC35-D19E-4FDF-9202-BB38D6F1D7F7}" destId="{77BE639E-6173-4824-8136-193EF2FE2B97}" srcOrd="1" destOrd="0" parTransId="{A5D71AA2-DA2A-4A2E-9F4A-0F87360ACB0B}" sibTransId="{7A55F146-B341-45CE-8E68-CEF1B0656915}"/>
    <dgm:cxn modelId="{7A5F5B12-C7B6-46EC-83FA-819D35EE4661}" type="presParOf" srcId="{D4EDCF70-A651-43C0-8B2C-AF0172A5A2E3}" destId="{978C734D-ACEE-43A2-9B52-5E189BCCFD47}" srcOrd="0" destOrd="0" presId="urn:microsoft.com/office/officeart/2005/8/layout/vList5"/>
    <dgm:cxn modelId="{BCEF130F-1733-4099-96BB-486AC643BE33}" type="presParOf" srcId="{978C734D-ACEE-43A2-9B52-5E189BCCFD47}" destId="{EA901058-4A52-4447-8E38-959E2E7B043E}" srcOrd="0" destOrd="0" presId="urn:microsoft.com/office/officeart/2005/8/layout/vList5"/>
    <dgm:cxn modelId="{4BE25FC5-7F4E-49FD-8311-9408CAA92759}" type="presParOf" srcId="{978C734D-ACEE-43A2-9B52-5E189BCCFD47}" destId="{7C98B691-6C0D-47FC-931E-18394C05B927}" srcOrd="1" destOrd="0" presId="urn:microsoft.com/office/officeart/2005/8/layout/vList5"/>
    <dgm:cxn modelId="{28B4B8B6-FD34-4B24-AA27-4B7D03492ABA}" type="presParOf" srcId="{D4EDCF70-A651-43C0-8B2C-AF0172A5A2E3}" destId="{AA39B711-6872-48F6-B5A0-5310B4D49A0B}" srcOrd="1" destOrd="0" presId="urn:microsoft.com/office/officeart/2005/8/layout/vList5"/>
    <dgm:cxn modelId="{B5F15D03-B0CB-4AE1-B1DC-368AB4348E1B}" type="presParOf" srcId="{D4EDCF70-A651-43C0-8B2C-AF0172A5A2E3}" destId="{6898200E-EE88-46C9-86C0-B1F9F67D4829}" srcOrd="2" destOrd="0" presId="urn:microsoft.com/office/officeart/2005/8/layout/vList5"/>
    <dgm:cxn modelId="{7BABFE2D-DB70-4255-B9D6-91BA3597EC51}" type="presParOf" srcId="{6898200E-EE88-46C9-86C0-B1F9F67D4829}" destId="{C409AEF8-9090-4BDF-A969-EBD2E49DD429}" srcOrd="0" destOrd="0" presId="urn:microsoft.com/office/officeart/2005/8/layout/vList5"/>
    <dgm:cxn modelId="{76B0653B-259A-47B6-B280-8098A9858BE4}" type="presParOf" srcId="{6898200E-EE88-46C9-86C0-B1F9F67D4829}" destId="{14810F6C-639B-4EEC-A96C-9A65CE9FAB33}" srcOrd="1" destOrd="0" presId="urn:microsoft.com/office/officeart/2005/8/layout/vList5"/>
    <dgm:cxn modelId="{72DFBA96-206C-4A1D-80A3-DDF8C2957DAC}" type="presParOf" srcId="{D4EDCF70-A651-43C0-8B2C-AF0172A5A2E3}" destId="{02A05160-83F5-4A73-BD8E-828F7A6878EB}" srcOrd="3" destOrd="0" presId="urn:microsoft.com/office/officeart/2005/8/layout/vList5"/>
    <dgm:cxn modelId="{D718A27D-5A12-46A3-B460-F9D1FC6478F1}" type="presParOf" srcId="{D4EDCF70-A651-43C0-8B2C-AF0172A5A2E3}" destId="{FA0DE4EF-F16D-4DC8-82F9-B63BDE7A4854}" srcOrd="4" destOrd="0" presId="urn:microsoft.com/office/officeart/2005/8/layout/vList5"/>
    <dgm:cxn modelId="{2092E7A4-D2B9-45D0-8F95-7F50465C4B4F}" type="presParOf" srcId="{FA0DE4EF-F16D-4DC8-82F9-B63BDE7A4854}" destId="{8DB02C76-896A-452A-BECD-99480D5CAB03}" srcOrd="0" destOrd="0" presId="urn:microsoft.com/office/officeart/2005/8/layout/vList5"/>
    <dgm:cxn modelId="{23788319-5697-4AC9-B3F2-F94471262F15}" type="presParOf" srcId="{FA0DE4EF-F16D-4DC8-82F9-B63BDE7A4854}" destId="{27B961AF-B474-4A08-8706-ED91FCD5A9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8B691-6C0D-47FC-931E-18394C05B927}">
      <dsp:nvSpPr>
        <dsp:cNvPr id="0" name=""/>
        <dsp:cNvSpPr/>
      </dsp:nvSpPr>
      <dsp:spPr>
        <a:xfrm rot="5400000">
          <a:off x="5226492" y="-2174907"/>
          <a:ext cx="791931" cy="529172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800" b="1" kern="1200" dirty="0" smtClean="0">
              <a:solidFill>
                <a:schemeClr val="tx1"/>
              </a:solidFill>
            </a:rPr>
            <a:t>€ 2.500.000,00</a:t>
          </a:r>
          <a:endParaRPr lang="it-IT" sz="2800" b="1" kern="1200" dirty="0">
            <a:solidFill>
              <a:schemeClr val="tx1"/>
            </a:solidFill>
          </a:endParaRPr>
        </a:p>
      </dsp:txBody>
      <dsp:txXfrm rot="-5400000">
        <a:off x="2976596" y="113648"/>
        <a:ext cx="5253066" cy="714613"/>
      </dsp:txXfrm>
    </dsp:sp>
    <dsp:sp modelId="{EA901058-4A52-4447-8E38-959E2E7B043E}">
      <dsp:nvSpPr>
        <dsp:cNvPr id="0" name=""/>
        <dsp:cNvSpPr/>
      </dsp:nvSpPr>
      <dsp:spPr>
        <a:xfrm>
          <a:off x="0" y="1958"/>
          <a:ext cx="2976595" cy="93799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/>
            <a:t>RISORSE FINANZIARIE</a:t>
          </a:r>
          <a:endParaRPr lang="it-IT" sz="2300" b="1" kern="1200" dirty="0"/>
        </a:p>
      </dsp:txBody>
      <dsp:txXfrm>
        <a:off x="45789" y="47747"/>
        <a:ext cx="2885017" cy="846414"/>
      </dsp:txXfrm>
    </dsp:sp>
    <dsp:sp modelId="{14810F6C-639B-4EEC-A96C-9A65CE9FAB33}">
      <dsp:nvSpPr>
        <dsp:cNvPr id="0" name=""/>
        <dsp:cNvSpPr/>
      </dsp:nvSpPr>
      <dsp:spPr>
        <a:xfrm rot="5400000">
          <a:off x="4775185" y="-772431"/>
          <a:ext cx="1614639" cy="521182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0" kern="1200" dirty="0" smtClean="0"/>
            <a:t>Sostegno concesso: </a:t>
          </a:r>
          <a:r>
            <a:rPr lang="it-IT" sz="1800" b="1" kern="1200" dirty="0" smtClean="0">
              <a:solidFill>
                <a:schemeClr val="tx1"/>
              </a:solidFill>
            </a:rPr>
            <a:t>100% sull’importo della spesa ammessa</a:t>
          </a:r>
          <a:endParaRPr lang="it-IT" sz="1800" b="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L’aiuto pubblico viene concesso sotto forma di una sovvenzione a fondo perduto concesso a titolo di incentivo, sotto forma di </a:t>
          </a:r>
          <a:r>
            <a:rPr lang="it-IT" sz="1800" b="1" kern="1200" dirty="0" smtClean="0"/>
            <a:t>pagamento annuale</a:t>
          </a:r>
          <a:endParaRPr lang="it-IT" sz="1800" b="1" kern="1200" dirty="0">
            <a:solidFill>
              <a:schemeClr val="tx1"/>
            </a:solidFill>
          </a:endParaRPr>
        </a:p>
      </dsp:txBody>
      <dsp:txXfrm rot="-5400000">
        <a:off x="2976595" y="1104979"/>
        <a:ext cx="5133000" cy="1456999"/>
      </dsp:txXfrm>
    </dsp:sp>
    <dsp:sp modelId="{C409AEF8-9090-4BDF-A969-EBD2E49DD429}">
      <dsp:nvSpPr>
        <dsp:cNvPr id="0" name=""/>
        <dsp:cNvSpPr/>
      </dsp:nvSpPr>
      <dsp:spPr>
        <a:xfrm>
          <a:off x="0" y="1021181"/>
          <a:ext cx="2976595" cy="1624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/>
            <a:t>INTENSIT</a:t>
          </a:r>
          <a:r>
            <a:rPr lang="it-IT" sz="2300" b="1" kern="1200" dirty="0" smtClean="0">
              <a:latin typeface="Calibri"/>
            </a:rPr>
            <a:t>À DELL’ AIUTO</a:t>
          </a:r>
          <a:endParaRPr lang="it-IT" sz="2300" b="1" kern="1200" dirty="0"/>
        </a:p>
      </dsp:txBody>
      <dsp:txXfrm>
        <a:off x="79306" y="1100487"/>
        <a:ext cx="2817983" cy="1465983"/>
      </dsp:txXfrm>
    </dsp:sp>
    <dsp:sp modelId="{27B961AF-B474-4A08-8706-ED91FCD5A98C}">
      <dsp:nvSpPr>
        <dsp:cNvPr id="0" name=""/>
        <dsp:cNvSpPr/>
      </dsp:nvSpPr>
      <dsp:spPr>
        <a:xfrm rot="5400000">
          <a:off x="4801128" y="899566"/>
          <a:ext cx="1631678" cy="5286557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Limite massimo annuale di spesa ammissibile a contributo è pari a </a:t>
          </a:r>
          <a:r>
            <a:rPr lang="it-IT" sz="1800" b="1" kern="1200" dirty="0" smtClean="0">
              <a:solidFill>
                <a:schemeClr val="tx1"/>
              </a:solidFill>
            </a:rPr>
            <a:t>€ 3.000,00 per massimo 5 anni;</a:t>
          </a:r>
          <a:endParaRPr lang="it-IT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Non sono consentite </a:t>
          </a:r>
          <a:r>
            <a:rPr lang="it-IT" sz="1800" kern="1200" dirty="0" err="1" smtClean="0"/>
            <a:t>DdS</a:t>
          </a:r>
          <a:r>
            <a:rPr lang="it-IT" sz="1800" kern="1200" dirty="0" smtClean="0"/>
            <a:t> di importo inferiore a </a:t>
          </a:r>
          <a:r>
            <a:rPr lang="it-IT" sz="1800" b="1" kern="1200" dirty="0" smtClean="0"/>
            <a:t>€</a:t>
          </a:r>
          <a:r>
            <a:rPr lang="it-IT" sz="1800" kern="1200" dirty="0" smtClean="0"/>
            <a:t> </a:t>
          </a:r>
          <a:r>
            <a:rPr lang="it-IT" sz="1800" b="1" kern="1200" dirty="0" smtClean="0"/>
            <a:t>100,00 (cento);</a:t>
          </a:r>
          <a:endParaRPr lang="it-IT" sz="1800" b="1" kern="1200" dirty="0">
            <a:solidFill>
              <a:schemeClr val="tx1"/>
            </a:solidFill>
          </a:endParaRPr>
        </a:p>
      </dsp:txBody>
      <dsp:txXfrm rot="-5400000">
        <a:off x="2973689" y="2806657"/>
        <a:ext cx="5206905" cy="1472374"/>
      </dsp:txXfrm>
    </dsp:sp>
    <dsp:sp modelId="{8DB02C76-896A-452A-BECD-99480D5CAB03}">
      <dsp:nvSpPr>
        <dsp:cNvPr id="0" name=""/>
        <dsp:cNvSpPr/>
      </dsp:nvSpPr>
      <dsp:spPr>
        <a:xfrm>
          <a:off x="0" y="2730548"/>
          <a:ext cx="2973688" cy="1624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/>
            <a:t>VOLUME DELL’INVESTIMENTO</a:t>
          </a:r>
          <a:endParaRPr lang="it-IT" sz="2300" b="1" kern="1200" dirty="0"/>
        </a:p>
      </dsp:txBody>
      <dsp:txXfrm>
        <a:off x="79306" y="2809854"/>
        <a:ext cx="2815076" cy="1465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E6A99-B8B4-41A2-8EE8-8C1B97F0381F}" type="datetimeFigureOut">
              <a:rPr lang="it-IT" smtClean="0"/>
              <a:pPr/>
              <a:t>29/10/2018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22249-75AB-445E-A0E0-8771970C59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07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E1E9-AA6D-0C40-86E8-020991961E49}" type="datetimeFigureOut">
              <a:rPr lang="it-IT"/>
              <a:pPr/>
              <a:t>29/10/2018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9970-180D-CE43-B169-91D72018CA28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470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E1E9-AA6D-0C40-86E8-020991961E49}" type="datetimeFigureOut">
              <a:rPr lang="it-IT"/>
              <a:pPr/>
              <a:t>29/10/2018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9970-180D-CE43-B169-91D72018CA28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75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E1E9-AA6D-0C40-86E8-020991961E49}" type="datetimeFigureOut">
              <a:rPr lang="it-IT"/>
              <a:pPr/>
              <a:t>29/10/2018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9970-180D-CE43-B169-91D72018CA28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88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E1E9-AA6D-0C40-86E8-020991961E49}" type="datetimeFigureOut">
              <a:rPr lang="it-IT"/>
              <a:pPr/>
              <a:t>29/10/2018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9970-180D-CE43-B169-91D72018CA28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32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E1E9-AA6D-0C40-86E8-020991961E49}" type="datetimeFigureOut">
              <a:rPr lang="it-IT"/>
              <a:pPr/>
              <a:t>29/10/2018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9970-180D-CE43-B169-91D72018CA28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43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E1E9-AA6D-0C40-86E8-020991961E49}" type="datetimeFigureOut">
              <a:rPr lang="it-IT"/>
              <a:pPr/>
              <a:t>29/10/2018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9970-180D-CE43-B169-91D72018CA28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59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E1E9-AA6D-0C40-86E8-020991961E49}" type="datetimeFigureOut">
              <a:rPr lang="it-IT"/>
              <a:pPr/>
              <a:t>29/10/2018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9970-180D-CE43-B169-91D72018CA28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92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E1E9-AA6D-0C40-86E8-020991961E49}" type="datetimeFigureOut">
              <a:rPr lang="it-IT"/>
              <a:pPr/>
              <a:t>29/10/2018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9970-180D-CE43-B169-91D72018CA28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08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E1E9-AA6D-0C40-86E8-020991961E49}" type="datetimeFigureOut">
              <a:rPr lang="it-IT"/>
              <a:pPr/>
              <a:t>29/10/2018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9970-180D-CE43-B169-91D72018CA28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8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8" y="27305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9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E1E9-AA6D-0C40-86E8-020991961E49}" type="datetimeFigureOut">
              <a:rPr lang="it-IT"/>
              <a:pPr/>
              <a:t>29/10/2018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9970-180D-CE43-B169-91D72018CA28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66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E1E9-AA6D-0C40-86E8-020991961E49}" type="datetimeFigureOut">
              <a:rPr lang="it-IT"/>
              <a:pPr/>
              <a:t>29/10/2018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9970-180D-CE43-B169-91D72018CA28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22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7E1E9-AA6D-0C40-86E8-020991961E49}" type="datetimeFigureOut">
              <a:rPr lang="it-IT"/>
              <a:pPr/>
              <a:t>29/10/2018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E9970-180D-CE43-B169-91D72018CA28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2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f.picca@regione.puglia.i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.laera@regione.puglia.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9525"/>
            <a:ext cx="9144000" cy="6858000"/>
            <a:chOff x="0" y="9525"/>
            <a:chExt cx="9144000" cy="6858000"/>
          </a:xfrm>
        </p:grpSpPr>
        <p:pic>
          <p:nvPicPr>
            <p:cNvPr id="4" name="Immagine 3" descr="4-3PUGLIA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525"/>
              <a:ext cx="9144000" cy="6858000"/>
            </a:xfrm>
            <a:prstGeom prst="rect">
              <a:avLst/>
            </a:prstGeom>
          </p:spPr>
        </p:pic>
        <p:sp>
          <p:nvSpPr>
            <p:cNvPr id="5" name="CasellaDiTesto 4"/>
            <p:cNvSpPr txBox="1"/>
            <p:nvPr/>
          </p:nvSpPr>
          <p:spPr>
            <a:xfrm>
              <a:off x="832354" y="3411494"/>
              <a:ext cx="739671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/>
                <a:t>Misura 3 “Regimi di qualità dei prodotti agricoli e alimentari”</a:t>
              </a:r>
            </a:p>
            <a:p>
              <a:pPr algn="ctr"/>
              <a:r>
                <a:rPr lang="it-IT" sz="2000" b="1" dirty="0"/>
                <a:t>Sottomisura 3.1 “Sostegno alla nuova adesione a regimi di qualità”</a:t>
              </a:r>
            </a:p>
            <a:p>
              <a:pPr algn="ctr"/>
              <a:r>
                <a:rPr lang="it-IT" sz="2000" b="1" dirty="0"/>
                <a:t>Articolo 16 del Regolamento (UE) </a:t>
              </a:r>
              <a:r>
                <a:rPr lang="it-IT" sz="2000" b="1" dirty="0" smtClean="0"/>
                <a:t>nr. </a:t>
              </a:r>
              <a:r>
                <a:rPr lang="it-IT" sz="2000" b="1" dirty="0"/>
                <a:t>1305/2013</a:t>
              </a:r>
            </a:p>
            <a:p>
              <a:pPr algn="ctr"/>
              <a:endParaRPr lang="it-IT" sz="2000" b="1" dirty="0"/>
            </a:p>
            <a:p>
              <a:pPr algn="ctr"/>
              <a:r>
                <a:rPr lang="it-IT" sz="2000" b="1" dirty="0"/>
                <a:t>Avviso pubblico approvato con </a:t>
              </a:r>
              <a:r>
                <a:rPr lang="it-IT" sz="2000" b="1" dirty="0" err="1"/>
                <a:t>DAdG</a:t>
              </a:r>
              <a:r>
                <a:rPr lang="it-IT" sz="2000" b="1" dirty="0"/>
                <a:t> nr. 223 del 15/10/2018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46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43080" y="677852"/>
            <a:ext cx="8657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CRITERI DI SELEZIONE</a:t>
            </a:r>
          </a:p>
          <a:p>
            <a:r>
              <a:rPr lang="it-IT" sz="2000" b="1" dirty="0" smtClean="0"/>
              <a:t>B</a:t>
            </a:r>
            <a:r>
              <a:rPr lang="it-IT" sz="2000" b="1" dirty="0"/>
              <a:t>) MACROCRITERIO DI VALUTAZIONE: TIPOLOGIA DELLE OPERAZIONI ATTIVATE</a:t>
            </a:r>
            <a:endParaRPr lang="it-IT" sz="2000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846986"/>
              </p:ext>
            </p:extLst>
          </p:nvPr>
        </p:nvGraphicFramePr>
        <p:xfrm>
          <a:off x="400050" y="1458143"/>
          <a:ext cx="8191500" cy="444237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6781201"/>
                <a:gridCol w="1410299"/>
              </a:tblGrid>
              <a:tr h="5476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effectLst/>
                        </a:rPr>
                        <a:t>Principio 1- Regime di qualità, art. 16 del Reg. UE 1305/2013, comma 1 lettera a) o b) di recente riconoscimento</a:t>
                      </a:r>
                      <a:endParaRPr lang="it-IT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Punti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225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 err="1" smtClean="0">
                          <a:effectLst/>
                        </a:rPr>
                        <a:t>Dop</a:t>
                      </a:r>
                      <a:r>
                        <a:rPr lang="it-IT" sz="1400" b="0" dirty="0" smtClean="0">
                          <a:effectLst/>
                        </a:rPr>
                        <a:t>, </a:t>
                      </a:r>
                      <a:r>
                        <a:rPr lang="it-IT" sz="1400" b="0" dirty="0" err="1" smtClean="0">
                          <a:effectLst/>
                        </a:rPr>
                        <a:t>Igp</a:t>
                      </a:r>
                      <a:r>
                        <a:rPr lang="it-IT" sz="1400" b="0" dirty="0" smtClean="0">
                          <a:effectLst/>
                        </a:rPr>
                        <a:t>, </a:t>
                      </a:r>
                      <a:r>
                        <a:rPr lang="it-IT" sz="1400" b="0" dirty="0" err="1" smtClean="0">
                          <a:effectLst/>
                        </a:rPr>
                        <a:t>Stg</a:t>
                      </a:r>
                      <a:r>
                        <a:rPr lang="it-IT" sz="1400" b="0" dirty="0" smtClean="0">
                          <a:effectLst/>
                        </a:rPr>
                        <a:t> iscritte nei registri creati e aggiornati ai sensi degli articoli 11 e 22 del Regolamento (UE) n. 1151/2012 del Parlamento europeo e del Consiglio, riconosciuti a partire dall’anno 2010 compreso</a:t>
                      </a:r>
                      <a:endParaRPr lang="it-IT" sz="14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30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55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 err="1" smtClean="0">
                          <a:effectLst/>
                        </a:rPr>
                        <a:t>Dop</a:t>
                      </a:r>
                      <a:r>
                        <a:rPr lang="it-IT" sz="1400" b="0" dirty="0" smtClean="0">
                          <a:effectLst/>
                        </a:rPr>
                        <a:t>, </a:t>
                      </a:r>
                      <a:r>
                        <a:rPr lang="it-IT" sz="1400" b="0" dirty="0" err="1" smtClean="0">
                          <a:effectLst/>
                        </a:rPr>
                        <a:t>Igp</a:t>
                      </a:r>
                      <a:r>
                        <a:rPr lang="it-IT" sz="1400" b="0" dirty="0" smtClean="0">
                          <a:effectLst/>
                        </a:rPr>
                        <a:t>, </a:t>
                      </a:r>
                      <a:r>
                        <a:rPr lang="it-IT" sz="1400" b="0" dirty="0" err="1" smtClean="0">
                          <a:effectLst/>
                        </a:rPr>
                        <a:t>Stg</a:t>
                      </a:r>
                      <a:r>
                        <a:rPr lang="it-IT" sz="1400" b="0" dirty="0" smtClean="0">
                          <a:effectLst/>
                        </a:rPr>
                        <a:t> iscritte nei registri creati e aggiornati ai sensi degli articoli 11 e 22 del Regolamento (UE) n. 1151/2012 del Parlamento europeo e del Consiglio, riconosciuti prima </a:t>
                      </a:r>
                      <a:r>
                        <a:rPr lang="it-IT" sz="1400" b="0" dirty="0" smtClean="0">
                          <a:effectLst/>
                        </a:rPr>
                        <a:t>dell’anno </a:t>
                      </a:r>
                      <a:r>
                        <a:rPr lang="it-IT" sz="1400" b="0" dirty="0" smtClean="0">
                          <a:effectLst/>
                        </a:rPr>
                        <a:t>2010</a:t>
                      </a:r>
                      <a:endParaRPr lang="it-IT" sz="14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25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5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</a:rPr>
                        <a:t>Prodotti biologici ottenuti ai sensi del Regolamento (CE) n. 834/2007 del Consiglio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30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5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b="0" dirty="0" smtClean="0">
                          <a:effectLst/>
                        </a:rPr>
                        <a:t>Denominazioni di origine e indicazioni geografiche nel settore vitivinicolo iscritte nel registro creato e aggiornato ai sensi dell'articolo 104 del Regolamento (UE) n. 1308/2013 del Consiglio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25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5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b="0" dirty="0" smtClean="0">
                          <a:effectLst/>
                        </a:rPr>
                        <a:t>Prodotti agricoli ottenuti in conformità alle disposizioni applicative dell'articolo 2, comma 3, della Legge n. 4/2011, che istituisce il sistema di qualità nazionale di produzione integrata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25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5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b="0" dirty="0" smtClean="0">
                          <a:effectLst/>
                        </a:rPr>
                        <a:t>Prodotti agricoli e alimentari ottenuti in conformità al Regime di qualità regionale con indicazione d’origine “Prodotti di Qualità”, riconosciuti a </a:t>
                      </a:r>
                      <a:r>
                        <a:rPr lang="it-IT" sz="1400" b="0" dirty="0" smtClean="0">
                          <a:effectLst/>
                        </a:rPr>
                        <a:t>partire </a:t>
                      </a:r>
                      <a:r>
                        <a:rPr lang="it-IT" sz="1400" b="0" dirty="0" smtClean="0">
                          <a:effectLst/>
                        </a:rPr>
                        <a:t>dall’anno 2010 compreso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25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5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b="0" dirty="0" smtClean="0">
                          <a:effectLst/>
                        </a:rPr>
                        <a:t>Prodotti agricoli e alimentari ottenuti in conformità al Regime di qualità regionale con indicazione d’origine “Prodotti di Qualità”, riconosciuti prima dell’anno 2010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20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55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PUNTEGGIO MASSIMO ATTRIBUIBILE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effectLst/>
                        </a:rPr>
                        <a:t>30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9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43080" y="677852"/>
            <a:ext cx="8657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CRITERI DI SELEZIONE</a:t>
            </a:r>
          </a:p>
          <a:p>
            <a:r>
              <a:rPr lang="it-IT" sz="2000" b="1" dirty="0"/>
              <a:t>C) MACROCRITERIO DI VALUTAZIONE: BENEFICIARI</a:t>
            </a:r>
            <a:endParaRPr lang="it-IT" sz="2000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971517"/>
              </p:ext>
            </p:extLst>
          </p:nvPr>
        </p:nvGraphicFramePr>
        <p:xfrm>
          <a:off x="400050" y="1765738"/>
          <a:ext cx="8191500" cy="2429368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6781201"/>
                <a:gridCol w="1410299"/>
              </a:tblGrid>
              <a:tr h="612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Principio 2 - Adesione/Beneficiario ad altre misure 4, 6, 9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Punti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10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Adesione/Beneficiario delle Misure 4 - 6 – 9 del PSR PUGLIA 2014-2020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30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</a:tr>
              <a:tr h="3603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Adesione/Beneficiario delle Misure 4- 6  del PSR PUGLIA 2014 – 2020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25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</a:tr>
              <a:tr h="3910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Adesione/Beneficiario delle Misure 4-  9 del PSR PUGLIA 2014 – 2020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20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871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Adesione/Beneficiario della Misure 4 del PSR PUGLIA 2014 – 2020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15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2971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PUNTEGGIO MASSIMO ATTRIBUIBILE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</a:rPr>
                        <a:t>30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10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43080" y="677852"/>
            <a:ext cx="8657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CRITERI DI SELEZIONE</a:t>
            </a:r>
          </a:p>
          <a:p>
            <a:r>
              <a:rPr lang="it-IT" sz="2000" b="1" dirty="0"/>
              <a:t>C) MACROCRITERIO DI VALUTAZIONE: BENEFICIARI</a:t>
            </a:r>
            <a:endParaRPr lang="it-IT" sz="2000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439273"/>
              </p:ext>
            </p:extLst>
          </p:nvPr>
        </p:nvGraphicFramePr>
        <p:xfrm>
          <a:off x="400050" y="1765738"/>
          <a:ext cx="8191500" cy="3320701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6781201"/>
                <a:gridCol w="1410299"/>
              </a:tblGrid>
              <a:tr h="612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Principio 3 -Comparto produttivo interessato (cerealicolo, florovivaistico, lattiero caseario, olivicolo, ortofrutticolo, vitivinicolo, zootecnico)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Punti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10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Comparto Olivicolo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20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</a:tr>
              <a:tr h="3603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Comparto Vitivinicolo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17,5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</a:tr>
              <a:tr h="3910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Comparto Ortofrutticolo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15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871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Comparto Lattiero – caseario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12,5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297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Comparto Cerealicolo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10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7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Comparto Zootecnico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7,5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7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Comparto Florovivaistico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5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71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PUNTEGGIO MASSIMO ATTRIBUIBILE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</a:rPr>
                        <a:t>20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7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43080" y="677852"/>
            <a:ext cx="8657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CRITERI DI SELEZIONE</a:t>
            </a:r>
          </a:p>
          <a:p>
            <a:r>
              <a:rPr lang="it-IT" sz="2000" b="1" dirty="0"/>
              <a:t>C) MACROCRITERIO DI VALUTAZIONE: BENEFICIARI</a:t>
            </a:r>
            <a:endParaRPr lang="it-IT" sz="2000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490760"/>
              </p:ext>
            </p:extLst>
          </p:nvPr>
        </p:nvGraphicFramePr>
        <p:xfrm>
          <a:off x="400050" y="1663001"/>
          <a:ext cx="8191500" cy="153388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6781201"/>
                <a:gridCol w="1410299"/>
              </a:tblGrid>
              <a:tr h="612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Principio 4 -Giovane agricoltore insediato da non più di cinque anni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Punti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572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b="0" kern="1200" dirty="0" smtClean="0">
                          <a:effectLst/>
                        </a:rPr>
                        <a:t>Giovane agricoltore insediato da non più di cinque anni ai sensi della Misura 6.1 o 112 del periodo di programmazione precedente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15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</a:tr>
              <a:tr h="1611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PUNTEGGIO MASSIMO ATTRIBUIBILE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15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9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43080" y="677852"/>
            <a:ext cx="8657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CRITERI DI SELEZIONE</a:t>
            </a:r>
          </a:p>
          <a:p>
            <a:r>
              <a:rPr lang="it-IT" sz="2000" b="1" dirty="0"/>
              <a:t>C) MACROCRITERIO DI VALUTAZIONE: BENEFICIARI</a:t>
            </a:r>
            <a:endParaRPr lang="it-IT" sz="2000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13870"/>
              </p:ext>
            </p:extLst>
          </p:nvPr>
        </p:nvGraphicFramePr>
        <p:xfrm>
          <a:off x="400050" y="1663001"/>
          <a:ext cx="8191500" cy="153388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6781201"/>
                <a:gridCol w="1410299"/>
              </a:tblGrid>
              <a:tr h="612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kern="1200" dirty="0" smtClean="0">
                          <a:effectLst/>
                        </a:rPr>
                        <a:t>Principio 5 - Partecipazione ad un accordo di filiera inerente produzioni aderenti al Regime di Qualità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Punti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572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Associazioni di agricoltori o agricoltori singoli che partecipano ad accordi di filiera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5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/>
                </a:tc>
              </a:tr>
              <a:tr h="1611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PUNTEGGIO MASSIMO ATTRIBUIBILE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</a:rPr>
                        <a:t>5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81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4-3PUGLI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975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75949" y="674321"/>
            <a:ext cx="801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AVVISO PUBBLICO SM. </a:t>
            </a:r>
            <a:r>
              <a:rPr lang="it-IT" b="1" dirty="0"/>
              <a:t>3.1 </a:t>
            </a:r>
            <a:r>
              <a:rPr lang="it-IT" b="1" dirty="0" smtClean="0"/>
              <a:t>«Sostegno </a:t>
            </a:r>
            <a:r>
              <a:rPr lang="it-IT" b="1" dirty="0"/>
              <a:t>alla nuova adesione a regimi di </a:t>
            </a:r>
            <a:r>
              <a:rPr lang="it-IT" b="1" dirty="0" smtClean="0"/>
              <a:t>qualità»</a:t>
            </a:r>
            <a:endParaRPr lang="it-IT" b="1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613605"/>
              </p:ext>
            </p:extLst>
          </p:nvPr>
        </p:nvGraphicFramePr>
        <p:xfrm>
          <a:off x="894755" y="1897811"/>
          <a:ext cx="7497346" cy="310896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7497346"/>
              </a:tblGrid>
              <a:tr h="1259364">
                <a:tc>
                  <a:txBody>
                    <a:bodyPr/>
                    <a:lstStyle/>
                    <a:p>
                      <a:endParaRPr lang="it-IT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it-IT" sz="1800" b="1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 ulteriori informazioni vi invito a consultare l’Avviso Pubblico della SM. 3.1 pubblicato sul sito del PSR PUGLIA </a:t>
                      </a:r>
                      <a:r>
                        <a:rPr lang="it-IT" sz="1800" b="1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2014-2020</a:t>
                      </a:r>
                    </a:p>
                    <a:p>
                      <a:pPr algn="just"/>
                      <a:endParaRPr lang="it-IT" sz="1800" b="1" kern="1200" baseline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it-IT" sz="1800" b="1" kern="1200" baseline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it-IT" sz="1800" b="1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Rag</a:t>
                      </a:r>
                      <a:r>
                        <a:rPr lang="it-IT" sz="1800" b="1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Domenico </a:t>
                      </a:r>
                      <a:r>
                        <a:rPr lang="it-IT" sz="1800" b="1" kern="1200" baseline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Laera</a:t>
                      </a:r>
                      <a:endParaRPr lang="it-IT" sz="1800" b="1" kern="1200" baseline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it-IT" sz="1800" b="0" u="non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e-mail:  </a:t>
                      </a:r>
                      <a:r>
                        <a:rPr lang="it-IT" sz="1800" b="0" u="non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d.laera@regione.puglia.it</a:t>
                      </a:r>
                      <a:r>
                        <a:rPr lang="it-IT" sz="1800" b="0" u="non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just"/>
                      <a:r>
                        <a:rPr lang="it-IT" sz="1800" b="1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Tel. 080/5405225</a:t>
                      </a:r>
                    </a:p>
                    <a:p>
                      <a:pPr algn="just"/>
                      <a:endParaRPr lang="it-IT" sz="1800" b="1" kern="1200" baseline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it-IT" sz="1800" b="1" kern="1200" baseline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it-IT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Grazie per l’Attenzione!!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0" y="1360994"/>
            <a:ext cx="723331" cy="42976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it-IT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2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4-3PUGLI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313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75949" y="918866"/>
            <a:ext cx="801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OBIETTIVI DELLA SOTTOMISURA 3.1</a:t>
            </a:r>
            <a:endParaRPr lang="it-IT" sz="2400" b="1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736891"/>
              </p:ext>
            </p:extLst>
          </p:nvPr>
        </p:nvGraphicFramePr>
        <p:xfrm>
          <a:off x="418352" y="1765058"/>
          <a:ext cx="8280000" cy="265176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8280000"/>
              </a:tblGrid>
              <a:tr h="504000"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it-IT" sz="1800" baseline="0" dirty="0" smtClean="0"/>
                        <a:t>Migliorare la competitività dei produttori primari, potenziandone l’integrazione nella filiera agroalimentare, </a:t>
                      </a:r>
                      <a:r>
                        <a:rPr lang="it-IT" sz="1800" baseline="0" dirty="0" smtClean="0"/>
                        <a:t>e </a:t>
                      </a:r>
                      <a:r>
                        <a:rPr lang="it-IT" sz="1800" baseline="0" dirty="0" smtClean="0"/>
                        <a:t>creare valore aggiunto per i prodotti agricoli di qualità.</a:t>
                      </a: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it-IT" sz="1800" baseline="0" dirty="0" smtClean="0"/>
                        <a:t>Fornire un supporto finanziario a titolo di incentivo per coprire i costi sostenuti per l’adesione da parte degli agricoltori attivi che partecipano per la prima volta ai regimi di qualità riconosciuti ai sensi dell’articolo 16, comma 1, lettere a) e b) del Regolamento (UE) </a:t>
                      </a:r>
                      <a:r>
                        <a:rPr lang="it-IT" sz="1800" baseline="0" dirty="0" smtClean="0"/>
                        <a:t>nr. </a:t>
                      </a:r>
                      <a:r>
                        <a:rPr lang="it-IT" sz="1800" baseline="0" dirty="0" smtClean="0"/>
                        <a:t>1305/2013 o la partecipazione nei cinque anni precedenti, da parte di agricoltori e associazioni di agricoltori così come modificato dal Reg. (UE) </a:t>
                      </a:r>
                      <a:r>
                        <a:rPr lang="it-IT" sz="1800" baseline="0" dirty="0" smtClean="0"/>
                        <a:t>nr. </a:t>
                      </a:r>
                      <a:r>
                        <a:rPr lang="it-IT" sz="1800" baseline="0" dirty="0" smtClean="0"/>
                        <a:t>2393/2017.</a:t>
                      </a:r>
                    </a:p>
                  </a:txBody>
                  <a:tcPr anchor="ctr"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3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4-3PUGLI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313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75949" y="918866"/>
            <a:ext cx="8016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OBIETTIVI DELLA SOTTOMISURA 3.1</a:t>
            </a:r>
          </a:p>
          <a:p>
            <a:pPr algn="just"/>
            <a:r>
              <a:rPr lang="it-IT" sz="2000" dirty="0" smtClean="0"/>
              <a:t>Raggiungimento in maniera diretta degli </a:t>
            </a:r>
            <a:r>
              <a:rPr lang="it-IT" sz="2000" dirty="0"/>
              <a:t>obiettivi della Focus Area (FA) 3A ed in maniera indiretta </a:t>
            </a:r>
            <a:r>
              <a:rPr lang="it-IT" sz="2000" dirty="0" smtClean="0"/>
              <a:t>di quelli della </a:t>
            </a:r>
            <a:r>
              <a:rPr lang="it-IT" sz="2000" dirty="0"/>
              <a:t>FA 2A.</a:t>
            </a:r>
          </a:p>
          <a:p>
            <a:pPr algn="just"/>
            <a:endParaRPr lang="it-IT" sz="2000" b="1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721505"/>
              </p:ext>
            </p:extLst>
          </p:nvPr>
        </p:nvGraphicFramePr>
        <p:xfrm>
          <a:off x="598868" y="2434108"/>
          <a:ext cx="7946264" cy="3039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7415"/>
                <a:gridCol w="3951756"/>
                <a:gridCol w="1407093"/>
              </a:tblGrid>
              <a:tr h="337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PRIORITÀ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FOCUS AREA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CONTRIBUTO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50850">
                <a:tc>
                  <a:txBody>
                    <a:bodyPr/>
                    <a:lstStyle/>
                    <a:p>
                      <a:pPr marL="48895" marR="46990"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P3: promuovere l'organizzazione della filiera agroalimentare, compresa la trasformazione e la commercializzazione dei prodotti agricoli, il benessere degli animali e la gestione dei rischi nel settore agricolo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R="46990" indent="8255"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3.A - Migliorare la competitività dei produttori primari integrandoli meglio nella filiera agroalimentare attraverso i regimi di qualità, la creazione di un valore aggiunto per i prodotti agricoli, la promozione dei prodotti nei mercati locali, le filiere corte, le associazioni e organizzazioni di produttori e le organizzazioni interprofessionali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Diretto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solidFill>
                      <a:srgbClr val="EFF3EA"/>
                    </a:solidFill>
                  </a:tcPr>
                </a:tc>
              </a:tr>
              <a:tr h="1350850">
                <a:tc>
                  <a:txBody>
                    <a:bodyPr/>
                    <a:lstStyle/>
                    <a:p>
                      <a:pPr marL="48895" marR="46990"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P2: potenziare in tutte le regioni la redditività delle aziende agricole e la competitività dell'agricoltura in tutte le sue forme e promuovere tecnologie innovative per le aziende agricole e la gestione sostenibile delle foreste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R="46990" indent="8255"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2.A - Migliorare le prestazioni economiche di tutte le aziende agricole e incoraggiare la ristrutturazione e l'ammodernamento delle aziende agricole, in particolare per aumentare la quota di mercato e l'orientamento al mercato nonché la diversificazione delle attività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Indiretto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07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4-3PUGLI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961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32000" y="577970"/>
            <a:ext cx="801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OBIETTIVI DEL PRESENTE AVVISO</a:t>
            </a:r>
            <a:endParaRPr lang="it-IT" sz="2400" b="1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130549"/>
              </p:ext>
            </p:extLst>
          </p:nvPr>
        </p:nvGraphicFramePr>
        <p:xfrm>
          <a:off x="432000" y="1268083"/>
          <a:ext cx="8280000" cy="333864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8280000"/>
              </a:tblGrid>
              <a:tr h="504000"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it-IT" sz="1800" baseline="0" dirty="0" smtClean="0"/>
                        <a:t>Incentivare nuovi agricoltori ad orientare le produzioni verso prodotti di qualità.</a:t>
                      </a:r>
                    </a:p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it-IT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it-IT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Favorire la diffusione dell‘agricoltura biologica e dei sistemi di qualità riconosciuti a livello Comunitario, a livello Nazionale e a livello Regionale;</a:t>
                      </a:r>
                    </a:p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it-IT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it-IT" sz="1800" dirty="0" smtClean="0"/>
                        <a:t>Aumentare la diffusione e i consumi dei prodotti di qualità certificata.</a:t>
                      </a:r>
                      <a:endParaRPr lang="it-IT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it-IT" sz="1800" dirty="0" smtClean="0"/>
                        <a:t>Rafforzare il ruolo degli organismi associativi nell’aggregazione dell’offerta nell’ambito di filiere di qualità</a:t>
                      </a:r>
                      <a:endParaRPr lang="it-IT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it-IT" sz="1800" dirty="0" smtClean="0"/>
                        <a:t>Aumentare il reddito delle imprese con l’acquisizione di nuove quote di valore aggiunto.</a:t>
                      </a:r>
                      <a:endParaRPr lang="it-IT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06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4-3PUGLI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975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63924" y="674321"/>
            <a:ext cx="801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SOGGETTI BENEFICIARI</a:t>
            </a:r>
            <a:endParaRPr lang="it-IT" sz="2400" b="1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268016"/>
              </p:ext>
            </p:extLst>
          </p:nvPr>
        </p:nvGraphicFramePr>
        <p:xfrm>
          <a:off x="154546" y="1415807"/>
          <a:ext cx="8564450" cy="73152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8564450"/>
              </a:tblGrid>
              <a:tr h="328846">
                <a:tc>
                  <a:txBody>
                    <a:bodyPr/>
                    <a:lstStyle/>
                    <a:p>
                      <a:pPr marL="342900" marR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1800" dirty="0" smtClean="0"/>
                        <a:t>Agricoltori attivi </a:t>
                      </a:r>
                      <a:endParaRPr lang="it-IT" sz="1800" baseline="0" dirty="0" smtClean="0"/>
                    </a:p>
                  </a:txBody>
                  <a:tcPr anchor="ctr"/>
                </a:tc>
              </a:tr>
              <a:tr h="328846"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 startAt="2"/>
                      </a:pP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associazione di agricoltori attivi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140368"/>
              </p:ext>
            </p:extLst>
          </p:nvPr>
        </p:nvGraphicFramePr>
        <p:xfrm>
          <a:off x="154545" y="2714158"/>
          <a:ext cx="8564451" cy="3535983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8564451"/>
              </a:tblGrid>
              <a:tr h="396543">
                <a:tc>
                  <a:txBody>
                    <a:bodyPr/>
                    <a:lstStyle/>
                    <a:p>
                      <a:pPr algn="just"/>
                      <a:r>
                        <a:rPr lang="it-IT" sz="1600" dirty="0" smtClean="0"/>
                        <a:t>Iscrizione </a:t>
                      </a:r>
                      <a:r>
                        <a:rPr lang="it-IT" sz="1600" dirty="0" smtClean="0"/>
                        <a:t>CCIAA,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kern="1200" dirty="0" smtClean="0">
                          <a:effectLst/>
                        </a:rPr>
                        <a:t>nella sezione speciale del Registro delle Imprese, con  codice ATECO della divisione 01 </a:t>
                      </a:r>
                      <a:endParaRPr lang="it-IT" sz="1600" dirty="0" smtClean="0"/>
                    </a:p>
                  </a:txBody>
                  <a:tcPr anchor="ctr"/>
                </a:tc>
              </a:tr>
              <a:tr h="396543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Essere Agricoltore Attivo (o Agricoltore in attività) e risultare in possesso dei requisiti previsti dall'art. 9 del Reg. (UE) </a:t>
                      </a:r>
                      <a:r>
                        <a:rPr lang="it-IT" sz="1600" dirty="0" smtClean="0"/>
                        <a:t>nr. </a:t>
                      </a:r>
                      <a:r>
                        <a:rPr lang="it-IT" sz="1600" dirty="0" smtClean="0"/>
                        <a:t>1307/2013.</a:t>
                      </a:r>
                      <a:endParaRPr lang="it-IT" sz="1600" dirty="0"/>
                    </a:p>
                  </a:txBody>
                  <a:tcPr anchor="ctr"/>
                </a:tc>
              </a:tr>
              <a:tr h="396543">
                <a:tc>
                  <a:txBody>
                    <a:bodyPr/>
                    <a:lstStyle/>
                    <a:p>
                      <a:r>
                        <a:rPr lang="it-IT" sz="1600" kern="1200" dirty="0" smtClean="0">
                          <a:effectLst/>
                        </a:rPr>
                        <a:t>Operare nei sistemi di qualità previsti dall’art.16, comma 1 lettera a), b) del Regolamento (UE) </a:t>
                      </a:r>
                      <a:r>
                        <a:rPr lang="it-IT" sz="1600" kern="1200" dirty="0" smtClean="0">
                          <a:effectLst/>
                        </a:rPr>
                        <a:t>nr. </a:t>
                      </a:r>
                      <a:r>
                        <a:rPr lang="it-IT" sz="1600" kern="1200" dirty="0" smtClean="0">
                          <a:effectLst/>
                        </a:rPr>
                        <a:t>1305/2013;</a:t>
                      </a:r>
                      <a:endParaRPr lang="it-IT" sz="1600" dirty="0"/>
                    </a:p>
                  </a:txBody>
                  <a:tcPr anchor="ctr"/>
                </a:tc>
              </a:tr>
              <a:tr h="3965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Aderire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dirty="0" smtClean="0"/>
                        <a:t>per </a:t>
                      </a:r>
                      <a:r>
                        <a:rPr lang="it-IT" sz="1600" dirty="0" smtClean="0"/>
                        <a:t>la prima volta (prima adesione) o nei cinque anni precedenti alla data di pubblicazione nel BURP del seguente avviso, ai sistemi di qualità previsti dall’art.16, comma 1 lettera a), b) del Regolamento (UE) </a:t>
                      </a:r>
                      <a:r>
                        <a:rPr lang="it-IT" sz="1600" dirty="0" smtClean="0"/>
                        <a:t>nr. </a:t>
                      </a:r>
                      <a:r>
                        <a:rPr lang="it-IT" sz="1600" dirty="0" smtClean="0"/>
                        <a:t>1305/2013.</a:t>
                      </a:r>
                    </a:p>
                  </a:txBody>
                  <a:tcPr anchor="ctr"/>
                </a:tc>
              </a:tr>
              <a:tr h="3965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Certificare l’intera </a:t>
                      </a:r>
                      <a:r>
                        <a:rPr lang="it-IT" sz="1600" dirty="0" smtClean="0"/>
                        <a:t>produzione aziendale per un prodotto richiesto.</a:t>
                      </a:r>
                    </a:p>
                  </a:txBody>
                  <a:tcPr anchor="ctr"/>
                </a:tc>
              </a:tr>
              <a:tr h="3965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Raggiungimento del punteggio minimo sulla base dei Criteri di Selezione di cui al successivo paragrafo 14 dell’Avviso pubblico;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563924" y="2230518"/>
            <a:ext cx="801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REQUISITI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6755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4-3PUGLI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975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63924" y="674321"/>
            <a:ext cx="801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COSTI AMMISSIBILI</a:t>
            </a:r>
            <a:endParaRPr lang="it-IT" sz="2400" b="1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517191"/>
              </p:ext>
            </p:extLst>
          </p:nvPr>
        </p:nvGraphicFramePr>
        <p:xfrm>
          <a:off x="154546" y="1209743"/>
          <a:ext cx="8564450" cy="173736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8564450"/>
              </a:tblGrid>
              <a:tr h="328846">
                <a:tc>
                  <a:txBody>
                    <a:bodyPr/>
                    <a:lstStyle/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1600" dirty="0" smtClean="0"/>
                        <a:t>la prima iscrizione;</a:t>
                      </a:r>
                      <a:endParaRPr lang="it-IT" sz="1600" baseline="0" dirty="0" smtClean="0"/>
                    </a:p>
                  </a:txBody>
                  <a:tcPr anchor="ctr"/>
                </a:tc>
              </a:tr>
              <a:tr h="328846"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 startAt="2"/>
                      </a:pPr>
                      <a:r>
                        <a:rPr lang="it-IT" sz="1600" dirty="0" smtClean="0"/>
                        <a:t>il mantenimento nel sistema dei controlli ossia il costo per la quota annua fissa per l’attività di certificazione, nonché il costo per l’eventuale visita aggiuntiva;</a:t>
                      </a:r>
                    </a:p>
                  </a:txBody>
                  <a:tcPr anchor="ctr"/>
                </a:tc>
              </a:tr>
              <a:tr h="328846">
                <a:tc>
                  <a:txBody>
                    <a:bodyPr/>
                    <a:lstStyle/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it-IT" sz="1600" dirty="0" smtClean="0"/>
                        <a:t>le analisi previste dal disciplinare di produzione, dal piano dei controlli dell’organismo di certificazione o dal piano di autocontrollo, nonché quelli degli standard di sostenibilità necessari per l’adesione ai Regimi di Qualità e previsti nei disciplinari di produzione di riferimento;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964255"/>
              </p:ext>
            </p:extLst>
          </p:nvPr>
        </p:nvGraphicFramePr>
        <p:xfrm>
          <a:off x="154546" y="4594473"/>
          <a:ext cx="8564451" cy="975663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8564451"/>
              </a:tblGrid>
              <a:tr h="396543"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it-IT" sz="1600" dirty="0" smtClean="0"/>
                        <a:t>la quota associativa alle associazioni di agricoltori e le spese non strettamente correlate al sistema di controllo e al sistema di qualità;</a:t>
                      </a:r>
                    </a:p>
                  </a:txBody>
                  <a:tcPr anchor="ctr"/>
                </a:tc>
              </a:tr>
              <a:tr h="39654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it-IT" sz="1600" dirty="0" smtClean="0"/>
                        <a:t>IVA salvo nei casi in cui non sia recuperabile a norma della normativa nazionale sull'IVA.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563924" y="3619311"/>
            <a:ext cx="801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COSTI NON AMMISSIBILI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7720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4-3PUGLI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975" y="0"/>
            <a:ext cx="9144000" cy="6858000"/>
          </a:xfrm>
          <a:prstGeom prst="rect">
            <a:avLst/>
          </a:prstGeom>
        </p:spPr>
      </p:pic>
      <p:sp>
        <p:nvSpPr>
          <p:cNvPr id="9" name="Sottotitolo 2"/>
          <p:cNvSpPr txBox="1">
            <a:spLocks/>
          </p:cNvSpPr>
          <p:nvPr/>
        </p:nvSpPr>
        <p:spPr>
          <a:xfrm>
            <a:off x="-180306" y="1260397"/>
            <a:ext cx="9144000" cy="1172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600" dirty="0" smtClean="0"/>
              <a:t>Saranno riconosciute le spese a decorrere dalla data di pubblicazione dell’Avviso nel BURP per un massimo di cinque anni consecutivi a partire dalla data di adesione</a:t>
            </a:r>
            <a:r>
              <a:rPr lang="it-IT" sz="1600" dirty="0" smtClean="0"/>
              <a:t>.</a:t>
            </a:r>
          </a:p>
          <a:p>
            <a:pPr marL="0" indent="0">
              <a:buNone/>
            </a:pPr>
            <a:r>
              <a:rPr lang="it-IT" sz="1600" dirty="0"/>
              <a:t>Tutte le spese sostenute dovranno essere attestate da idonei documenti giustificativi di </a:t>
            </a:r>
            <a:r>
              <a:rPr lang="it-IT" sz="1600" dirty="0" smtClean="0"/>
              <a:t>spesa  e dovranno essere tracciate </a:t>
            </a:r>
            <a:r>
              <a:rPr lang="it-IT" sz="1600" dirty="0"/>
              <a:t>attraverso specifico conto corrente dedicato intestato al beneficiario.</a:t>
            </a:r>
            <a:endParaRPr lang="it-IT" sz="1600" dirty="0" smtClean="0"/>
          </a:p>
          <a:p>
            <a:endParaRPr lang="it-IT" sz="1600" b="1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563924" y="700079"/>
            <a:ext cx="801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AMMISSIBILITÀ DELLE SPESE</a:t>
            </a:r>
            <a:endParaRPr lang="it-IT" sz="24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68275" y="4786700"/>
            <a:ext cx="801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LOCALIZZAZIONE</a:t>
            </a:r>
            <a:endParaRPr lang="it-IT" sz="2400" b="1" dirty="0"/>
          </a:p>
        </p:txBody>
      </p:sp>
      <p:sp>
        <p:nvSpPr>
          <p:cNvPr id="14" name="Sottotitolo 2"/>
          <p:cNvSpPr txBox="1">
            <a:spLocks/>
          </p:cNvSpPr>
          <p:nvPr/>
        </p:nvSpPr>
        <p:spPr>
          <a:xfrm>
            <a:off x="-141123" y="5214845"/>
            <a:ext cx="9144000" cy="851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dirty="0"/>
              <a:t>La presente Sottomisura trova attuazione sull’intero territorio regionale.</a:t>
            </a:r>
          </a:p>
          <a:p>
            <a:pPr marL="0" indent="0">
              <a:buNone/>
            </a:pPr>
            <a:endParaRPr lang="it-IT" sz="1600" dirty="0" smtClean="0"/>
          </a:p>
          <a:p>
            <a:endParaRPr lang="it-IT" sz="1600" b="1" dirty="0" smtClean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975796"/>
              </p:ext>
            </p:extLst>
          </p:nvPr>
        </p:nvGraphicFramePr>
        <p:xfrm>
          <a:off x="319314" y="2562111"/>
          <a:ext cx="8113485" cy="196128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5241164"/>
                <a:gridCol w="2872321"/>
              </a:tblGrid>
              <a:tr h="36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Data di adesione al sistema di qualità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Potenziale numero di annualità future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12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Successiva alla data di pubblicazione nel BURP e antecedente alla </a:t>
                      </a:r>
                      <a:r>
                        <a:rPr lang="it-IT" sz="1600" b="0" dirty="0" err="1">
                          <a:effectLst/>
                        </a:rPr>
                        <a:t>DdS</a:t>
                      </a:r>
                      <a:endParaRPr lang="it-IT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5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6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compresa tra il 19.10.2017 e il 18.10.2018</a:t>
                      </a:r>
                      <a:endParaRPr lang="it-IT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4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6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compresa tra il 19.10.2016 e il 18.10.2017</a:t>
                      </a:r>
                      <a:endParaRPr lang="it-IT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3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6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compresa tra il 19.10.2015 e il 18.10.2016</a:t>
                      </a:r>
                      <a:endParaRPr lang="it-IT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6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0" dirty="0">
                          <a:effectLst/>
                        </a:rPr>
                        <a:t>compresa tra il 19.10.2014 e il 18.10.2015</a:t>
                      </a:r>
                      <a:endParaRPr lang="it-IT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7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-3PUGLI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28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37839" y="684947"/>
            <a:ext cx="801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TIPOLOGIA </a:t>
            </a:r>
            <a:r>
              <a:rPr lang="it-IT" sz="2400" b="1" dirty="0"/>
              <a:t>ED ENTITÀ DEL SOSTEGNO PUBBLICO</a:t>
            </a: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327285093"/>
              </p:ext>
            </p:extLst>
          </p:nvPr>
        </p:nvGraphicFramePr>
        <p:xfrm>
          <a:off x="437839" y="1359790"/>
          <a:ext cx="8268321" cy="4360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3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43080" y="677852"/>
            <a:ext cx="865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CRITERI DI </a:t>
            </a:r>
            <a:r>
              <a:rPr lang="it-IT" sz="2400" b="1" dirty="0" smtClean="0"/>
              <a:t>SELEZIONE</a:t>
            </a:r>
            <a:endParaRPr lang="it-IT" sz="2400" b="1" dirty="0" smtClean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052453"/>
              </p:ext>
            </p:extLst>
          </p:nvPr>
        </p:nvGraphicFramePr>
        <p:xfrm>
          <a:off x="690112" y="1293962"/>
          <a:ext cx="7988061" cy="390144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5411107"/>
                <a:gridCol w="1377251"/>
                <a:gridCol w="1199703"/>
              </a:tblGrid>
              <a:tr h="460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MACROCRITERIO/PRINCIPIO 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PUNTEGGIO</a:t>
                      </a:r>
                      <a:endParaRPr lang="it-IT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MASSIMO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PUNTEGGIO SOGLIA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22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600" dirty="0" smtClean="0">
                          <a:effectLst/>
                        </a:rPr>
                        <a:t>A)</a:t>
                      </a:r>
                      <a:r>
                        <a:rPr lang="it-IT" sz="1600" baseline="0" dirty="0" smtClean="0">
                          <a:effectLst/>
                        </a:rPr>
                        <a:t> </a:t>
                      </a:r>
                      <a:r>
                        <a:rPr lang="it-IT" sz="1600" dirty="0" smtClean="0">
                          <a:effectLst/>
                        </a:rPr>
                        <a:t>Ambiti </a:t>
                      </a:r>
                      <a:r>
                        <a:rPr lang="it-IT" sz="1600" dirty="0">
                          <a:effectLst/>
                        </a:rPr>
                        <a:t>territoriali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Non Rilevante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22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600" dirty="0" smtClean="0">
                          <a:effectLst/>
                        </a:rPr>
                        <a:t>B)</a:t>
                      </a:r>
                      <a:r>
                        <a:rPr lang="it-IT" sz="1600" baseline="0" dirty="0" smtClean="0">
                          <a:effectLst/>
                        </a:rPr>
                        <a:t> </a:t>
                      </a:r>
                      <a:r>
                        <a:rPr lang="it-IT" sz="1600" dirty="0" smtClean="0">
                          <a:effectLst/>
                        </a:rPr>
                        <a:t>Tipologia </a:t>
                      </a:r>
                      <a:r>
                        <a:rPr lang="it-IT" sz="1600" dirty="0">
                          <a:effectLst/>
                        </a:rPr>
                        <a:t>delle operazioni attivate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30</a:t>
                      </a:r>
                      <a:endParaRPr lang="it-I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452">
                <a:tc>
                  <a:txBody>
                    <a:bodyPr/>
                    <a:lstStyle/>
                    <a:p>
                      <a:pPr marL="180340" indent="-180340" algn="just" defTabSz="457200" rtl="0" eaLnBrk="1" latinLnBrk="0" hangingPunct="1">
                        <a:spcAft>
                          <a:spcPts val="0"/>
                        </a:spcAft>
                        <a:tabLst>
                          <a:tab pos="2487930" algn="l"/>
                        </a:tabLst>
                      </a:pPr>
                      <a:r>
                        <a:rPr lang="it-IT" sz="1600" kern="1200" dirty="0">
                          <a:effectLst/>
                        </a:rPr>
                        <a:t>1. Regime di qualità, art. 16 del Reg. UE 1305/2013, comma 1 lettera a) o b) di recente riconoscimento</a:t>
                      </a:r>
                      <a:endParaRPr lang="it-IT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8000" marR="1080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30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022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600" dirty="0" smtClean="0">
                          <a:effectLst/>
                        </a:rPr>
                        <a:t>C)</a:t>
                      </a:r>
                      <a:r>
                        <a:rPr lang="it-IT" sz="1600" baseline="0" dirty="0" smtClean="0">
                          <a:effectLst/>
                        </a:rPr>
                        <a:t> </a:t>
                      </a:r>
                      <a:r>
                        <a:rPr lang="it-IT" sz="1600" dirty="0" smtClean="0">
                          <a:effectLst/>
                        </a:rPr>
                        <a:t>Beneficiari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70</a:t>
                      </a:r>
                      <a:endParaRPr lang="it-I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0226">
                <a:tc>
                  <a:txBody>
                    <a:bodyPr/>
                    <a:lstStyle/>
                    <a:p>
                      <a:pPr marL="180340" lvl="0" algn="l">
                        <a:spcAft>
                          <a:spcPts val="0"/>
                        </a:spcAft>
                        <a:tabLst>
                          <a:tab pos="2487930" algn="l"/>
                        </a:tabLst>
                      </a:pPr>
                      <a:r>
                        <a:rPr lang="it-IT" sz="1600" dirty="0" smtClean="0">
                          <a:effectLst/>
                        </a:rPr>
                        <a:t>2. Adesione/Beneficiario </a:t>
                      </a:r>
                      <a:r>
                        <a:rPr lang="it-IT" sz="1600" dirty="0">
                          <a:effectLst/>
                        </a:rPr>
                        <a:t>ad altre misure 4, 6, 9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00" marR="1080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30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0678">
                <a:tc>
                  <a:txBody>
                    <a:bodyPr/>
                    <a:lstStyle/>
                    <a:p>
                      <a:pPr marL="180340" lvl="0" indent="-180340" algn="l">
                        <a:spcAft>
                          <a:spcPts val="0"/>
                        </a:spcAft>
                        <a:tabLst>
                          <a:tab pos="2487930" algn="l"/>
                        </a:tabLst>
                      </a:pPr>
                      <a:r>
                        <a:rPr lang="it-IT" sz="1600" dirty="0" smtClean="0">
                          <a:effectLst/>
                        </a:rPr>
                        <a:t>3. </a:t>
                      </a:r>
                      <a:r>
                        <a:rPr lang="it-IT" sz="1600" dirty="0">
                          <a:effectLst/>
                        </a:rPr>
                        <a:t>Comparto produttivo interessato (cerealicolo, florovivaistico, </a:t>
                      </a:r>
                      <a:r>
                        <a:rPr lang="it-IT" sz="1600" dirty="0" smtClean="0">
                          <a:effectLst/>
                        </a:rPr>
                        <a:t>lattiero caseario</a:t>
                      </a:r>
                      <a:r>
                        <a:rPr lang="it-IT" sz="1600" dirty="0">
                          <a:effectLst/>
                        </a:rPr>
                        <a:t>, olivicolo, ortofrutticolo, vitivinicolo, zootecnico)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00" marR="1080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20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0452">
                <a:tc>
                  <a:txBody>
                    <a:bodyPr/>
                    <a:lstStyle/>
                    <a:p>
                      <a:pPr marL="180340" lvl="0" algn="l">
                        <a:spcAft>
                          <a:spcPts val="0"/>
                        </a:spcAft>
                        <a:tabLst>
                          <a:tab pos="2487930" algn="l"/>
                        </a:tabLst>
                      </a:pPr>
                      <a:r>
                        <a:rPr lang="it-IT" sz="1600" dirty="0">
                          <a:effectLst/>
                        </a:rPr>
                        <a:t>4. Giovane agricoltore insediato da non più di cinque anni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00" marR="1080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15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0452">
                <a:tc>
                  <a:txBody>
                    <a:bodyPr/>
                    <a:lstStyle/>
                    <a:p>
                      <a:pPr marL="180340" lvl="0" indent="-180340" algn="l">
                        <a:spcAft>
                          <a:spcPts val="0"/>
                        </a:spcAft>
                        <a:tabLst>
                          <a:tab pos="2487930" algn="l"/>
                        </a:tabLst>
                      </a:pPr>
                      <a:r>
                        <a:rPr lang="it-IT" sz="1600" dirty="0">
                          <a:effectLst/>
                        </a:rPr>
                        <a:t>5. Partecipazione ad un accordo di filiera inerente produzioni aderenti al Regime di Qualità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00" marR="1080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5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0226">
                <a:tc>
                  <a:txBody>
                    <a:bodyPr/>
                    <a:lstStyle/>
                    <a:p>
                      <a:pPr marL="180340" algn="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TOTALE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100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690111" y="5261509"/>
            <a:ext cx="7988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Il punteggio minimo ammissibile è pari a 15 punti.</a:t>
            </a:r>
            <a:endParaRPr lang="it-IT" dirty="0"/>
          </a:p>
          <a:p>
            <a:r>
              <a:rPr lang="it-IT" dirty="0"/>
              <a:t>A parità di punteggio tra più beneficiari, la priorità sarà data a quelli con età più bassa.</a:t>
            </a:r>
          </a:p>
        </p:txBody>
      </p:sp>
    </p:spTree>
    <p:extLst>
      <p:ext uri="{BB962C8B-B14F-4D97-AF65-F5344CB8AC3E}">
        <p14:creationId xmlns:p14="http://schemas.microsoft.com/office/powerpoint/2010/main" val="31571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2929</TotalTime>
  <Words>1573</Words>
  <Application>Microsoft Office PowerPoint</Application>
  <PresentationFormat>Presentazione su schermo (4:3)</PresentationFormat>
  <Paragraphs>183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AB Comunicazione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Laura</dc:creator>
  <cp:lastModifiedBy>Mauro</cp:lastModifiedBy>
  <cp:revision>319</cp:revision>
  <dcterms:created xsi:type="dcterms:W3CDTF">2016-12-05T13:31:49Z</dcterms:created>
  <dcterms:modified xsi:type="dcterms:W3CDTF">2018-10-29T02:43:30Z</dcterms:modified>
</cp:coreProperties>
</file>