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8" r:id="rId3"/>
    <p:sldId id="306" r:id="rId4"/>
    <p:sldId id="307" r:id="rId5"/>
    <p:sldId id="289" r:id="rId6"/>
    <p:sldId id="308" r:id="rId7"/>
    <p:sldId id="322" r:id="rId8"/>
    <p:sldId id="324" r:id="rId9"/>
    <p:sldId id="313" r:id="rId10"/>
    <p:sldId id="315" r:id="rId11"/>
    <p:sldId id="323" r:id="rId12"/>
    <p:sldId id="290" r:id="rId13"/>
    <p:sldId id="316" r:id="rId14"/>
    <p:sldId id="317" r:id="rId15"/>
    <p:sldId id="318" r:id="rId16"/>
    <p:sldId id="326" r:id="rId17"/>
    <p:sldId id="301" r:id="rId18"/>
    <p:sldId id="276" r:id="rId19"/>
    <p:sldId id="299" r:id="rId20"/>
    <p:sldId id="286" r:id="rId21"/>
    <p:sldId id="288" r:id="rId22"/>
    <p:sldId id="319" r:id="rId23"/>
    <p:sldId id="321" r:id="rId24"/>
    <p:sldId id="328" r:id="rId25"/>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76">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schena" initials="as"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AEAEA"/>
    <a:srgbClr val="EFEAC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B344D84-9AFB-497E-A393-DC336BA19D2E}" styleName="Stile medio 3 - Colore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96" autoAdjust="0"/>
    <p:restoredTop sz="94629" autoAdjust="0"/>
  </p:normalViewPr>
  <p:slideViewPr>
    <p:cSldViewPr snapToGrid="0" snapToObjects="1" showGuides="1">
      <p:cViewPr>
        <p:scale>
          <a:sx n="110" d="100"/>
          <a:sy n="110" d="100"/>
        </p:scale>
        <p:origin x="-1782" y="-84"/>
      </p:cViewPr>
      <p:guideLst>
        <p:guide orient="horz" pos="376"/>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189E7D-788A-447E-81AE-B4EA929B6429}"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it-IT"/>
        </a:p>
      </dgm:t>
    </dgm:pt>
    <dgm:pt modelId="{5AB383D1-F9E7-4ECF-9DA7-FD0086D5EB01}">
      <dgm:prSet phldrT="[Testo]" custT="1"/>
      <dgm:spPr/>
      <dgm:t>
        <a:bodyPr/>
        <a:lstStyle/>
        <a:p>
          <a:r>
            <a:rPr lang="it-IT" sz="2400" dirty="0" smtClean="0"/>
            <a:t>Scambi interaziendali di breve durata</a:t>
          </a:r>
        </a:p>
        <a:p>
          <a:r>
            <a:rPr lang="it-IT" sz="2400" i="1" dirty="0" smtClean="0"/>
            <a:t>(durata </a:t>
          </a:r>
          <a:r>
            <a:rPr lang="it-IT" sz="2400" i="1" dirty="0" err="1" smtClean="0"/>
            <a:t>max</a:t>
          </a:r>
          <a:r>
            <a:rPr lang="it-IT" sz="2400" i="1" dirty="0" smtClean="0"/>
            <a:t> 90 gg)</a:t>
          </a:r>
          <a:endParaRPr lang="it-IT" sz="2400" b="1" i="1" dirty="0"/>
        </a:p>
      </dgm:t>
    </dgm:pt>
    <dgm:pt modelId="{77F99227-6F2E-450F-BDCC-7ACF4B043C43}" type="parTrans" cxnId="{E8D96F39-F308-4EAD-B469-244845A5161D}">
      <dgm:prSet/>
      <dgm:spPr/>
      <dgm:t>
        <a:bodyPr/>
        <a:lstStyle/>
        <a:p>
          <a:endParaRPr lang="it-IT"/>
        </a:p>
      </dgm:t>
    </dgm:pt>
    <dgm:pt modelId="{8ADCA3B9-F385-455E-A9FD-94B79B7EE55E}" type="sibTrans" cxnId="{E8D96F39-F308-4EAD-B469-244845A5161D}">
      <dgm:prSet/>
      <dgm:spPr/>
      <dgm:t>
        <a:bodyPr/>
        <a:lstStyle/>
        <a:p>
          <a:endParaRPr lang="it-IT"/>
        </a:p>
      </dgm:t>
    </dgm:pt>
    <dgm:pt modelId="{DD7DFF41-71E5-4588-8C53-1A4FEB72F4FB}">
      <dgm:prSet phldrT="[Testo]" custT="1"/>
      <dgm:spPr/>
      <dgm:t>
        <a:bodyPr/>
        <a:lstStyle/>
        <a:p>
          <a:r>
            <a:rPr lang="it-IT" sz="2400" dirty="0" smtClean="0"/>
            <a:t>Visite di aziende agricole e forestali</a:t>
          </a:r>
        </a:p>
        <a:p>
          <a:r>
            <a:rPr lang="it-IT" sz="2400" b="0" i="1" dirty="0" smtClean="0"/>
            <a:t>(durata </a:t>
          </a:r>
          <a:r>
            <a:rPr lang="it-IT" sz="2400" b="0" i="1" dirty="0" err="1" smtClean="0"/>
            <a:t>max</a:t>
          </a:r>
          <a:r>
            <a:rPr lang="it-IT" sz="2400" b="0" i="1" dirty="0" smtClean="0"/>
            <a:t> 5 gg)</a:t>
          </a:r>
          <a:endParaRPr lang="it-IT" sz="2400" b="0" i="1" dirty="0"/>
        </a:p>
      </dgm:t>
    </dgm:pt>
    <dgm:pt modelId="{5CA1A489-69AF-445A-B175-BD45E1AE9855}" type="parTrans" cxnId="{01972AE9-5D82-408D-9A99-E2D3BAB5D524}">
      <dgm:prSet/>
      <dgm:spPr/>
      <dgm:t>
        <a:bodyPr/>
        <a:lstStyle/>
        <a:p>
          <a:endParaRPr lang="it-IT"/>
        </a:p>
      </dgm:t>
    </dgm:pt>
    <dgm:pt modelId="{C5062D56-B330-4302-BD5A-DBF29E8D6284}" type="sibTrans" cxnId="{01972AE9-5D82-408D-9A99-E2D3BAB5D524}">
      <dgm:prSet/>
      <dgm:spPr/>
      <dgm:t>
        <a:bodyPr/>
        <a:lstStyle/>
        <a:p>
          <a:endParaRPr lang="it-IT"/>
        </a:p>
      </dgm:t>
    </dgm:pt>
    <dgm:pt modelId="{4F7AA624-B1A9-4150-8960-F09AEAB1B3CC}">
      <dgm:prSet custT="1"/>
      <dgm:spPr/>
      <dgm:t>
        <a:bodyPr/>
        <a:lstStyle/>
        <a:p>
          <a:r>
            <a:rPr lang="it-IT" sz="1600" dirty="0" smtClean="0"/>
            <a:t>Viaggio</a:t>
          </a:r>
          <a:endParaRPr lang="it-IT" sz="1600" dirty="0"/>
        </a:p>
      </dgm:t>
    </dgm:pt>
    <dgm:pt modelId="{E11EBBE4-5DD7-4CB1-BFF3-09E05431CF84}" type="parTrans" cxnId="{6D0B23C7-63D3-4577-A34B-F70520EFBD54}">
      <dgm:prSet/>
      <dgm:spPr/>
      <dgm:t>
        <a:bodyPr/>
        <a:lstStyle/>
        <a:p>
          <a:endParaRPr lang="it-IT"/>
        </a:p>
      </dgm:t>
    </dgm:pt>
    <dgm:pt modelId="{5F02D095-4B7F-45AF-8D56-9ACA64DE69C8}" type="sibTrans" cxnId="{6D0B23C7-63D3-4577-A34B-F70520EFBD54}">
      <dgm:prSet/>
      <dgm:spPr/>
      <dgm:t>
        <a:bodyPr/>
        <a:lstStyle/>
        <a:p>
          <a:endParaRPr lang="it-IT"/>
        </a:p>
      </dgm:t>
    </dgm:pt>
    <dgm:pt modelId="{C713EB3E-6BD6-4A22-B75D-0BA03D4CD12B}">
      <dgm:prSet custT="1"/>
      <dgm:spPr/>
      <dgm:t>
        <a:bodyPr/>
        <a:lstStyle/>
        <a:p>
          <a:r>
            <a:rPr lang="it-IT" sz="1600" dirty="0" smtClean="0"/>
            <a:t>Alloggio</a:t>
          </a:r>
          <a:endParaRPr lang="it-IT" sz="1400" dirty="0"/>
        </a:p>
      </dgm:t>
    </dgm:pt>
    <dgm:pt modelId="{DF90B3C3-58A5-4CAC-9772-FB5A1C64386E}" type="parTrans" cxnId="{4794FA73-6488-4F31-80AA-988C80EC777C}">
      <dgm:prSet/>
      <dgm:spPr/>
      <dgm:t>
        <a:bodyPr/>
        <a:lstStyle/>
        <a:p>
          <a:endParaRPr lang="it-IT"/>
        </a:p>
      </dgm:t>
    </dgm:pt>
    <dgm:pt modelId="{B305D0E8-56E9-4514-8202-EADB8F7449D1}" type="sibTrans" cxnId="{4794FA73-6488-4F31-80AA-988C80EC777C}">
      <dgm:prSet/>
      <dgm:spPr/>
      <dgm:t>
        <a:bodyPr/>
        <a:lstStyle/>
        <a:p>
          <a:endParaRPr lang="it-IT"/>
        </a:p>
      </dgm:t>
    </dgm:pt>
    <dgm:pt modelId="{C372525B-85C2-44F3-B291-9ECFF8EE4A15}">
      <dgm:prSet custT="1"/>
      <dgm:spPr/>
      <dgm:t>
        <a:bodyPr/>
        <a:lstStyle/>
        <a:p>
          <a:r>
            <a:rPr lang="it-IT" sz="1600" dirty="0" smtClean="0"/>
            <a:t>Vitto</a:t>
          </a:r>
          <a:endParaRPr lang="it-IT" sz="1600" dirty="0"/>
        </a:p>
      </dgm:t>
    </dgm:pt>
    <dgm:pt modelId="{69711165-85E3-4816-9193-993B992AD2A4}" type="parTrans" cxnId="{52D06B12-35A1-4C53-81AA-24209F18D0B4}">
      <dgm:prSet/>
      <dgm:spPr/>
      <dgm:t>
        <a:bodyPr/>
        <a:lstStyle/>
        <a:p>
          <a:endParaRPr lang="it-IT"/>
        </a:p>
      </dgm:t>
    </dgm:pt>
    <dgm:pt modelId="{379DD937-3E74-4610-B7D6-7B67E5418EB6}" type="sibTrans" cxnId="{52D06B12-35A1-4C53-81AA-24209F18D0B4}">
      <dgm:prSet/>
      <dgm:spPr/>
      <dgm:t>
        <a:bodyPr/>
        <a:lstStyle/>
        <a:p>
          <a:endParaRPr lang="it-IT"/>
        </a:p>
      </dgm:t>
    </dgm:pt>
    <dgm:pt modelId="{1CDD0B23-B11C-47F2-AF5F-B8D0174F352C}">
      <dgm:prSet custT="1"/>
      <dgm:spPr/>
      <dgm:t>
        <a:bodyPr/>
        <a:lstStyle/>
        <a:p>
          <a:r>
            <a:rPr lang="it-IT" sz="1600" dirty="0" smtClean="0"/>
            <a:t>Spese per il noleggio di mezzi di trasporto collettivi</a:t>
          </a:r>
          <a:endParaRPr lang="it-IT" sz="1600" dirty="0"/>
        </a:p>
      </dgm:t>
    </dgm:pt>
    <dgm:pt modelId="{ED6B0FE7-D6E1-47DE-AEDB-525F21913565}" type="parTrans" cxnId="{C42FBFDC-7BC2-4B8C-BE01-B0E6F0111FEB}">
      <dgm:prSet/>
      <dgm:spPr/>
      <dgm:t>
        <a:bodyPr/>
        <a:lstStyle/>
        <a:p>
          <a:endParaRPr lang="it-IT"/>
        </a:p>
      </dgm:t>
    </dgm:pt>
    <dgm:pt modelId="{821751E7-7DC4-45AD-9C34-5A5B932E2FC5}" type="sibTrans" cxnId="{C42FBFDC-7BC2-4B8C-BE01-B0E6F0111FEB}">
      <dgm:prSet/>
      <dgm:spPr/>
      <dgm:t>
        <a:bodyPr/>
        <a:lstStyle/>
        <a:p>
          <a:endParaRPr lang="it-IT"/>
        </a:p>
      </dgm:t>
    </dgm:pt>
    <dgm:pt modelId="{2372AB28-D887-4179-84CA-1A64CC4247A8}">
      <dgm:prSet phldrT="[Testo]" custT="1"/>
      <dgm:spPr/>
      <dgm:t>
        <a:bodyPr/>
        <a:lstStyle/>
        <a:p>
          <a:r>
            <a:rPr lang="it-IT" sz="1600" dirty="0" smtClean="0"/>
            <a:t>Costi per attività di trasferimento di conoscenze</a:t>
          </a:r>
          <a:endParaRPr lang="it-IT" sz="1600" dirty="0"/>
        </a:p>
      </dgm:t>
    </dgm:pt>
    <dgm:pt modelId="{A79963BB-1206-43BF-A5B3-029820A81DB1}" type="sibTrans" cxnId="{C355A202-3C5C-4D3D-8032-608A9B224020}">
      <dgm:prSet/>
      <dgm:spPr/>
      <dgm:t>
        <a:bodyPr/>
        <a:lstStyle/>
        <a:p>
          <a:endParaRPr lang="it-IT"/>
        </a:p>
      </dgm:t>
    </dgm:pt>
    <dgm:pt modelId="{A94BBF3E-B493-4CEB-92AC-2B82600C96AE}" type="parTrans" cxnId="{C355A202-3C5C-4D3D-8032-608A9B224020}">
      <dgm:prSet/>
      <dgm:spPr/>
      <dgm:t>
        <a:bodyPr/>
        <a:lstStyle/>
        <a:p>
          <a:endParaRPr lang="it-IT"/>
        </a:p>
      </dgm:t>
    </dgm:pt>
    <dgm:pt modelId="{04A0E8AC-E9FB-4049-9007-F5CF11275877}">
      <dgm:prSet custT="1"/>
      <dgm:spPr/>
      <dgm:t>
        <a:bodyPr/>
        <a:lstStyle/>
        <a:p>
          <a:r>
            <a:rPr lang="it-IT" sz="1600" dirty="0" smtClean="0"/>
            <a:t>Viaggio</a:t>
          </a:r>
          <a:endParaRPr lang="it-IT" sz="1600" dirty="0"/>
        </a:p>
      </dgm:t>
    </dgm:pt>
    <dgm:pt modelId="{84B3AF6D-BDED-4418-8AA4-C228007E79E5}" type="parTrans" cxnId="{C5E98B18-8D7E-45E6-9AB4-0D9111C27D5E}">
      <dgm:prSet/>
      <dgm:spPr/>
      <dgm:t>
        <a:bodyPr/>
        <a:lstStyle/>
        <a:p>
          <a:endParaRPr lang="it-IT"/>
        </a:p>
      </dgm:t>
    </dgm:pt>
    <dgm:pt modelId="{E62DF981-C521-48FE-BF68-C178129545B8}" type="sibTrans" cxnId="{C5E98B18-8D7E-45E6-9AB4-0D9111C27D5E}">
      <dgm:prSet/>
      <dgm:spPr/>
      <dgm:t>
        <a:bodyPr/>
        <a:lstStyle/>
        <a:p>
          <a:endParaRPr lang="it-IT"/>
        </a:p>
      </dgm:t>
    </dgm:pt>
    <dgm:pt modelId="{32B24FE3-530A-4DFE-A297-4AA1B7FA7019}">
      <dgm:prSet custT="1"/>
      <dgm:spPr/>
      <dgm:t>
        <a:bodyPr/>
        <a:lstStyle/>
        <a:p>
          <a:r>
            <a:rPr lang="it-IT" sz="1600" dirty="0" smtClean="0"/>
            <a:t>Alloggio</a:t>
          </a:r>
          <a:endParaRPr lang="it-IT" sz="1600" dirty="0"/>
        </a:p>
      </dgm:t>
    </dgm:pt>
    <dgm:pt modelId="{07730BBF-3C0D-404D-9F98-01E58EE2250E}" type="parTrans" cxnId="{24B8E482-1636-441E-BF90-282ABA234007}">
      <dgm:prSet/>
      <dgm:spPr/>
      <dgm:t>
        <a:bodyPr/>
        <a:lstStyle/>
        <a:p>
          <a:endParaRPr lang="it-IT"/>
        </a:p>
      </dgm:t>
    </dgm:pt>
    <dgm:pt modelId="{898C3C23-F6DE-4BD4-B171-3F39CFEF3594}" type="sibTrans" cxnId="{24B8E482-1636-441E-BF90-282ABA234007}">
      <dgm:prSet/>
      <dgm:spPr/>
      <dgm:t>
        <a:bodyPr/>
        <a:lstStyle/>
        <a:p>
          <a:endParaRPr lang="it-IT"/>
        </a:p>
      </dgm:t>
    </dgm:pt>
    <dgm:pt modelId="{8A4B87E7-7DB1-4E40-A1A3-3347A101BE4E}">
      <dgm:prSet custT="1"/>
      <dgm:spPr/>
      <dgm:t>
        <a:bodyPr/>
        <a:lstStyle/>
        <a:p>
          <a:r>
            <a:rPr lang="it-IT" sz="1600" dirty="0" smtClean="0"/>
            <a:t>Vitto</a:t>
          </a:r>
          <a:endParaRPr lang="it-IT" sz="1600" dirty="0"/>
        </a:p>
      </dgm:t>
    </dgm:pt>
    <dgm:pt modelId="{AEAEFAFA-0733-4346-A3D7-A743AE351EAD}" type="parTrans" cxnId="{9BC3C93B-7D0C-4354-8D90-BD0ECC7CCF61}">
      <dgm:prSet/>
      <dgm:spPr/>
      <dgm:t>
        <a:bodyPr/>
        <a:lstStyle/>
        <a:p>
          <a:endParaRPr lang="it-IT"/>
        </a:p>
      </dgm:t>
    </dgm:pt>
    <dgm:pt modelId="{3A7EC3C4-39B2-42B2-B57B-03437C18B018}" type="sibTrans" cxnId="{9BC3C93B-7D0C-4354-8D90-BD0ECC7CCF61}">
      <dgm:prSet/>
      <dgm:spPr/>
      <dgm:t>
        <a:bodyPr/>
        <a:lstStyle/>
        <a:p>
          <a:endParaRPr lang="it-IT"/>
        </a:p>
      </dgm:t>
    </dgm:pt>
    <dgm:pt modelId="{4EBC6565-3834-4042-9F5A-6416666BA537}">
      <dgm:prSet custT="1"/>
      <dgm:spPr/>
      <dgm:t>
        <a:bodyPr/>
        <a:lstStyle/>
        <a:p>
          <a:r>
            <a:rPr lang="it-IT" sz="1600" dirty="0" smtClean="0"/>
            <a:t>Spese per il noleggio di mezzi di trasporto collettivi</a:t>
          </a:r>
          <a:endParaRPr lang="it-IT" sz="1600" dirty="0"/>
        </a:p>
      </dgm:t>
    </dgm:pt>
    <dgm:pt modelId="{76A42A96-9CB7-4099-B192-A1074F4E8654}" type="parTrans" cxnId="{8191D68A-31E1-4F3C-9202-627C23FEB442}">
      <dgm:prSet/>
      <dgm:spPr/>
      <dgm:t>
        <a:bodyPr/>
        <a:lstStyle/>
        <a:p>
          <a:endParaRPr lang="it-IT"/>
        </a:p>
      </dgm:t>
    </dgm:pt>
    <dgm:pt modelId="{0305C33E-C4B6-4051-8AF3-3B4B6476F782}" type="sibTrans" cxnId="{8191D68A-31E1-4F3C-9202-627C23FEB442}">
      <dgm:prSet/>
      <dgm:spPr/>
      <dgm:t>
        <a:bodyPr/>
        <a:lstStyle/>
        <a:p>
          <a:endParaRPr lang="it-IT"/>
        </a:p>
      </dgm:t>
    </dgm:pt>
    <dgm:pt modelId="{B1D74600-A92A-4168-B2BD-D7D074F48C49}">
      <dgm:prSet phldrT="[Testo]" custT="1"/>
      <dgm:spPr/>
      <dgm:t>
        <a:bodyPr/>
        <a:lstStyle/>
        <a:p>
          <a:pPr algn="just"/>
          <a:r>
            <a:rPr lang="it-IT" sz="1600" dirty="0" smtClean="0"/>
            <a:t>Costi per attività di trasferimento di conoscenze</a:t>
          </a:r>
          <a:endParaRPr lang="it-IT" sz="1600" dirty="0"/>
        </a:p>
      </dgm:t>
    </dgm:pt>
    <dgm:pt modelId="{F5831DCF-4132-471B-A7F0-8F23C793E956}" type="parTrans" cxnId="{7C622CF4-9579-497B-BF6F-E74ACC145A16}">
      <dgm:prSet/>
      <dgm:spPr/>
    </dgm:pt>
    <dgm:pt modelId="{3E3354AF-87A5-4D8B-896B-2CDEEB0F97E7}" type="sibTrans" cxnId="{7C622CF4-9579-497B-BF6F-E74ACC145A16}">
      <dgm:prSet/>
      <dgm:spPr/>
    </dgm:pt>
    <dgm:pt modelId="{C892B8C0-0306-401A-B331-793546A725B0}" type="pres">
      <dgm:prSet presAssocID="{12189E7D-788A-447E-81AE-B4EA929B6429}" presName="Name0" presStyleCnt="0">
        <dgm:presLayoutVars>
          <dgm:dir/>
          <dgm:animLvl val="lvl"/>
          <dgm:resizeHandles val="exact"/>
        </dgm:presLayoutVars>
      </dgm:prSet>
      <dgm:spPr/>
      <dgm:t>
        <a:bodyPr/>
        <a:lstStyle/>
        <a:p>
          <a:endParaRPr lang="it-IT"/>
        </a:p>
      </dgm:t>
    </dgm:pt>
    <dgm:pt modelId="{C08E41A8-3333-43AA-BF3F-DDBB08BE5434}" type="pres">
      <dgm:prSet presAssocID="{5AB383D1-F9E7-4ECF-9DA7-FD0086D5EB01}" presName="linNode" presStyleCnt="0"/>
      <dgm:spPr/>
      <dgm:t>
        <a:bodyPr/>
        <a:lstStyle/>
        <a:p>
          <a:endParaRPr lang="it-IT"/>
        </a:p>
      </dgm:t>
    </dgm:pt>
    <dgm:pt modelId="{D0F5668D-AE7E-4BEA-BD6B-62940E598119}" type="pres">
      <dgm:prSet presAssocID="{5AB383D1-F9E7-4ECF-9DA7-FD0086D5EB01}" presName="parentText" presStyleLbl="node1" presStyleIdx="0" presStyleCnt="2">
        <dgm:presLayoutVars>
          <dgm:chMax val="1"/>
          <dgm:bulletEnabled val="1"/>
        </dgm:presLayoutVars>
      </dgm:prSet>
      <dgm:spPr/>
      <dgm:t>
        <a:bodyPr/>
        <a:lstStyle/>
        <a:p>
          <a:endParaRPr lang="it-IT"/>
        </a:p>
      </dgm:t>
    </dgm:pt>
    <dgm:pt modelId="{5117B429-E0B2-4627-A93C-AAF8F6572AEF}" type="pres">
      <dgm:prSet presAssocID="{5AB383D1-F9E7-4ECF-9DA7-FD0086D5EB01}" presName="descendantText" presStyleLbl="alignAccFollowNode1" presStyleIdx="0" presStyleCnt="2" custScaleX="96584" custScaleY="97743">
        <dgm:presLayoutVars>
          <dgm:bulletEnabled val="1"/>
        </dgm:presLayoutVars>
      </dgm:prSet>
      <dgm:spPr/>
      <dgm:t>
        <a:bodyPr/>
        <a:lstStyle/>
        <a:p>
          <a:endParaRPr lang="it-IT"/>
        </a:p>
      </dgm:t>
    </dgm:pt>
    <dgm:pt modelId="{A96E737A-CE08-426A-B4F0-464EEE514030}" type="pres">
      <dgm:prSet presAssocID="{8ADCA3B9-F385-455E-A9FD-94B79B7EE55E}" presName="sp" presStyleCnt="0"/>
      <dgm:spPr/>
      <dgm:t>
        <a:bodyPr/>
        <a:lstStyle/>
        <a:p>
          <a:endParaRPr lang="it-IT"/>
        </a:p>
      </dgm:t>
    </dgm:pt>
    <dgm:pt modelId="{571EFCC1-9800-495E-8756-5B6C2DEED902}" type="pres">
      <dgm:prSet presAssocID="{DD7DFF41-71E5-4588-8C53-1A4FEB72F4FB}" presName="linNode" presStyleCnt="0"/>
      <dgm:spPr/>
      <dgm:t>
        <a:bodyPr/>
        <a:lstStyle/>
        <a:p>
          <a:endParaRPr lang="it-IT"/>
        </a:p>
      </dgm:t>
    </dgm:pt>
    <dgm:pt modelId="{5E2EB443-4C88-41E2-BBE5-599192070D4B}" type="pres">
      <dgm:prSet presAssocID="{DD7DFF41-71E5-4588-8C53-1A4FEB72F4FB}" presName="parentText" presStyleLbl="node1" presStyleIdx="1" presStyleCnt="2">
        <dgm:presLayoutVars>
          <dgm:chMax val="1"/>
          <dgm:bulletEnabled val="1"/>
        </dgm:presLayoutVars>
      </dgm:prSet>
      <dgm:spPr/>
      <dgm:t>
        <a:bodyPr/>
        <a:lstStyle/>
        <a:p>
          <a:endParaRPr lang="it-IT"/>
        </a:p>
      </dgm:t>
    </dgm:pt>
    <dgm:pt modelId="{2BECD1AF-F4C9-43D1-8FA2-475FFD6D30EA}" type="pres">
      <dgm:prSet presAssocID="{DD7DFF41-71E5-4588-8C53-1A4FEB72F4FB}" presName="descendantText" presStyleLbl="alignAccFollowNode1" presStyleIdx="1" presStyleCnt="2" custScaleX="96584" custScaleY="97743">
        <dgm:presLayoutVars>
          <dgm:bulletEnabled val="1"/>
        </dgm:presLayoutVars>
      </dgm:prSet>
      <dgm:spPr/>
      <dgm:t>
        <a:bodyPr/>
        <a:lstStyle/>
        <a:p>
          <a:endParaRPr lang="it-IT"/>
        </a:p>
      </dgm:t>
    </dgm:pt>
  </dgm:ptLst>
  <dgm:cxnLst>
    <dgm:cxn modelId="{7CB5DCBB-ADC2-4738-88DF-6AD0B471A3D1}" type="presOf" srcId="{04A0E8AC-E9FB-4049-9007-F5CF11275877}" destId="{2BECD1AF-F4C9-43D1-8FA2-475FFD6D30EA}" srcOrd="0" destOrd="1" presId="urn:microsoft.com/office/officeart/2005/8/layout/vList5"/>
    <dgm:cxn modelId="{C42FBFDC-7BC2-4B8C-BE01-B0E6F0111FEB}" srcId="{5AB383D1-F9E7-4ECF-9DA7-FD0086D5EB01}" destId="{1CDD0B23-B11C-47F2-AF5F-B8D0174F352C}" srcOrd="4" destOrd="0" parTransId="{ED6B0FE7-D6E1-47DE-AEDB-525F21913565}" sibTransId="{821751E7-7DC4-45AD-9C34-5A5B932E2FC5}"/>
    <dgm:cxn modelId="{7C622CF4-9579-497B-BF6F-E74ACC145A16}" srcId="{5AB383D1-F9E7-4ECF-9DA7-FD0086D5EB01}" destId="{B1D74600-A92A-4168-B2BD-D7D074F48C49}" srcOrd="0" destOrd="0" parTransId="{F5831DCF-4132-471B-A7F0-8F23C793E956}" sibTransId="{3E3354AF-87A5-4D8B-896B-2CDEEB0F97E7}"/>
    <dgm:cxn modelId="{AD0AC6CC-2E8E-4525-97ED-4049B1DBF292}" type="presOf" srcId="{8A4B87E7-7DB1-4E40-A1A3-3347A101BE4E}" destId="{2BECD1AF-F4C9-43D1-8FA2-475FFD6D30EA}" srcOrd="0" destOrd="3" presId="urn:microsoft.com/office/officeart/2005/8/layout/vList5"/>
    <dgm:cxn modelId="{E8D96F39-F308-4EAD-B469-244845A5161D}" srcId="{12189E7D-788A-447E-81AE-B4EA929B6429}" destId="{5AB383D1-F9E7-4ECF-9DA7-FD0086D5EB01}" srcOrd="0" destOrd="0" parTransId="{77F99227-6F2E-450F-BDCC-7ACF4B043C43}" sibTransId="{8ADCA3B9-F385-455E-A9FD-94B79B7EE55E}"/>
    <dgm:cxn modelId="{998AB550-1C62-404C-A1D5-57BAE1A1F94F}" type="presOf" srcId="{4F7AA624-B1A9-4150-8960-F09AEAB1B3CC}" destId="{5117B429-E0B2-4627-A93C-AAF8F6572AEF}" srcOrd="0" destOrd="1" presId="urn:microsoft.com/office/officeart/2005/8/layout/vList5"/>
    <dgm:cxn modelId="{C76700B9-47EF-4624-8D4E-23F4BBE81F22}" type="presOf" srcId="{32B24FE3-530A-4DFE-A297-4AA1B7FA7019}" destId="{2BECD1AF-F4C9-43D1-8FA2-475FFD6D30EA}" srcOrd="0" destOrd="2" presId="urn:microsoft.com/office/officeart/2005/8/layout/vList5"/>
    <dgm:cxn modelId="{4794FA73-6488-4F31-80AA-988C80EC777C}" srcId="{5AB383D1-F9E7-4ECF-9DA7-FD0086D5EB01}" destId="{C713EB3E-6BD6-4A22-B75D-0BA03D4CD12B}" srcOrd="2" destOrd="0" parTransId="{DF90B3C3-58A5-4CAC-9772-FB5A1C64386E}" sibTransId="{B305D0E8-56E9-4514-8202-EADB8F7449D1}"/>
    <dgm:cxn modelId="{9BC3C93B-7D0C-4354-8D90-BD0ECC7CCF61}" srcId="{DD7DFF41-71E5-4588-8C53-1A4FEB72F4FB}" destId="{8A4B87E7-7DB1-4E40-A1A3-3347A101BE4E}" srcOrd="3" destOrd="0" parTransId="{AEAEFAFA-0733-4346-A3D7-A743AE351EAD}" sibTransId="{3A7EC3C4-39B2-42B2-B57B-03437C18B018}"/>
    <dgm:cxn modelId="{8191D68A-31E1-4F3C-9202-627C23FEB442}" srcId="{DD7DFF41-71E5-4588-8C53-1A4FEB72F4FB}" destId="{4EBC6565-3834-4042-9F5A-6416666BA537}" srcOrd="4" destOrd="0" parTransId="{76A42A96-9CB7-4099-B192-A1074F4E8654}" sibTransId="{0305C33E-C4B6-4051-8AF3-3B4B6476F782}"/>
    <dgm:cxn modelId="{C4F4DE9D-50FF-4C40-ADA3-3549F2A70874}" type="presOf" srcId="{1CDD0B23-B11C-47F2-AF5F-B8D0174F352C}" destId="{5117B429-E0B2-4627-A93C-AAF8F6572AEF}" srcOrd="0" destOrd="4" presId="urn:microsoft.com/office/officeart/2005/8/layout/vList5"/>
    <dgm:cxn modelId="{24B8E482-1636-441E-BF90-282ABA234007}" srcId="{DD7DFF41-71E5-4588-8C53-1A4FEB72F4FB}" destId="{32B24FE3-530A-4DFE-A297-4AA1B7FA7019}" srcOrd="2" destOrd="0" parTransId="{07730BBF-3C0D-404D-9F98-01E58EE2250E}" sibTransId="{898C3C23-F6DE-4BD4-B171-3F39CFEF3594}"/>
    <dgm:cxn modelId="{01972AE9-5D82-408D-9A99-E2D3BAB5D524}" srcId="{12189E7D-788A-447E-81AE-B4EA929B6429}" destId="{DD7DFF41-71E5-4588-8C53-1A4FEB72F4FB}" srcOrd="1" destOrd="0" parTransId="{5CA1A489-69AF-445A-B175-BD45E1AE9855}" sibTransId="{C5062D56-B330-4302-BD5A-DBF29E8D6284}"/>
    <dgm:cxn modelId="{C5E98B18-8D7E-45E6-9AB4-0D9111C27D5E}" srcId="{DD7DFF41-71E5-4588-8C53-1A4FEB72F4FB}" destId="{04A0E8AC-E9FB-4049-9007-F5CF11275877}" srcOrd="1" destOrd="0" parTransId="{84B3AF6D-BDED-4418-8AA4-C228007E79E5}" sibTransId="{E62DF981-C521-48FE-BF68-C178129545B8}"/>
    <dgm:cxn modelId="{7E4D850A-4323-4417-A9BF-5B7436890C9F}" type="presOf" srcId="{2372AB28-D887-4179-84CA-1A64CC4247A8}" destId="{2BECD1AF-F4C9-43D1-8FA2-475FFD6D30EA}" srcOrd="0" destOrd="0" presId="urn:microsoft.com/office/officeart/2005/8/layout/vList5"/>
    <dgm:cxn modelId="{C4F2F185-92D3-4062-9FE1-860E29F0DB33}" type="presOf" srcId="{B1D74600-A92A-4168-B2BD-D7D074F48C49}" destId="{5117B429-E0B2-4627-A93C-AAF8F6572AEF}" srcOrd="0" destOrd="0" presId="urn:microsoft.com/office/officeart/2005/8/layout/vList5"/>
    <dgm:cxn modelId="{6D0B23C7-63D3-4577-A34B-F70520EFBD54}" srcId="{5AB383D1-F9E7-4ECF-9DA7-FD0086D5EB01}" destId="{4F7AA624-B1A9-4150-8960-F09AEAB1B3CC}" srcOrd="1" destOrd="0" parTransId="{E11EBBE4-5DD7-4CB1-BFF3-09E05431CF84}" sibTransId="{5F02D095-4B7F-45AF-8D56-9ACA64DE69C8}"/>
    <dgm:cxn modelId="{64D84A26-A2D2-4E7E-80BB-710DFC5B6F80}" type="presOf" srcId="{12189E7D-788A-447E-81AE-B4EA929B6429}" destId="{C892B8C0-0306-401A-B331-793546A725B0}" srcOrd="0" destOrd="0" presId="urn:microsoft.com/office/officeart/2005/8/layout/vList5"/>
    <dgm:cxn modelId="{E3E95B1F-E70B-4B81-922C-28578302064A}" type="presOf" srcId="{5AB383D1-F9E7-4ECF-9DA7-FD0086D5EB01}" destId="{D0F5668D-AE7E-4BEA-BD6B-62940E598119}" srcOrd="0" destOrd="0" presId="urn:microsoft.com/office/officeart/2005/8/layout/vList5"/>
    <dgm:cxn modelId="{ED3D6AEB-D4C5-499E-B94F-9C294CCA7FF6}" type="presOf" srcId="{4EBC6565-3834-4042-9F5A-6416666BA537}" destId="{2BECD1AF-F4C9-43D1-8FA2-475FFD6D30EA}" srcOrd="0" destOrd="4" presId="urn:microsoft.com/office/officeart/2005/8/layout/vList5"/>
    <dgm:cxn modelId="{52D06B12-35A1-4C53-81AA-24209F18D0B4}" srcId="{5AB383D1-F9E7-4ECF-9DA7-FD0086D5EB01}" destId="{C372525B-85C2-44F3-B291-9ECFF8EE4A15}" srcOrd="3" destOrd="0" parTransId="{69711165-85E3-4816-9193-993B992AD2A4}" sibTransId="{379DD937-3E74-4610-B7D6-7B67E5418EB6}"/>
    <dgm:cxn modelId="{6FD1E832-6573-458B-9802-2587C608BED7}" type="presOf" srcId="{C713EB3E-6BD6-4A22-B75D-0BA03D4CD12B}" destId="{5117B429-E0B2-4627-A93C-AAF8F6572AEF}" srcOrd="0" destOrd="2" presId="urn:microsoft.com/office/officeart/2005/8/layout/vList5"/>
    <dgm:cxn modelId="{99E72333-B8A8-4877-9CDB-D63B0982228B}" type="presOf" srcId="{DD7DFF41-71E5-4588-8C53-1A4FEB72F4FB}" destId="{5E2EB443-4C88-41E2-BBE5-599192070D4B}" srcOrd="0" destOrd="0" presId="urn:microsoft.com/office/officeart/2005/8/layout/vList5"/>
    <dgm:cxn modelId="{C355A202-3C5C-4D3D-8032-608A9B224020}" srcId="{DD7DFF41-71E5-4588-8C53-1A4FEB72F4FB}" destId="{2372AB28-D887-4179-84CA-1A64CC4247A8}" srcOrd="0" destOrd="0" parTransId="{A94BBF3E-B493-4CEB-92AC-2B82600C96AE}" sibTransId="{A79963BB-1206-43BF-A5B3-029820A81DB1}"/>
    <dgm:cxn modelId="{3BE37B35-DE6C-44B3-B39C-514681E5408D}" type="presOf" srcId="{C372525B-85C2-44F3-B291-9ECFF8EE4A15}" destId="{5117B429-E0B2-4627-A93C-AAF8F6572AEF}" srcOrd="0" destOrd="3" presId="urn:microsoft.com/office/officeart/2005/8/layout/vList5"/>
    <dgm:cxn modelId="{53D7AE56-4055-4C05-92B8-EE5091713C66}" type="presParOf" srcId="{C892B8C0-0306-401A-B331-793546A725B0}" destId="{C08E41A8-3333-43AA-BF3F-DDBB08BE5434}" srcOrd="0" destOrd="0" presId="urn:microsoft.com/office/officeart/2005/8/layout/vList5"/>
    <dgm:cxn modelId="{7699F9AF-7DCE-487C-BECD-51FF3FC55F3A}" type="presParOf" srcId="{C08E41A8-3333-43AA-BF3F-DDBB08BE5434}" destId="{D0F5668D-AE7E-4BEA-BD6B-62940E598119}" srcOrd="0" destOrd="0" presId="urn:microsoft.com/office/officeart/2005/8/layout/vList5"/>
    <dgm:cxn modelId="{8B04A3D9-8C54-4D8F-B16A-3FEE9A14C187}" type="presParOf" srcId="{C08E41A8-3333-43AA-BF3F-DDBB08BE5434}" destId="{5117B429-E0B2-4627-A93C-AAF8F6572AEF}" srcOrd="1" destOrd="0" presId="urn:microsoft.com/office/officeart/2005/8/layout/vList5"/>
    <dgm:cxn modelId="{147BAEEF-2CD5-4A08-8235-2E23632561A2}" type="presParOf" srcId="{C892B8C0-0306-401A-B331-793546A725B0}" destId="{A96E737A-CE08-426A-B4F0-464EEE514030}" srcOrd="1" destOrd="0" presId="urn:microsoft.com/office/officeart/2005/8/layout/vList5"/>
    <dgm:cxn modelId="{3EB4BD47-9C05-4ACB-A27D-6163E66BBEE3}" type="presParOf" srcId="{C892B8C0-0306-401A-B331-793546A725B0}" destId="{571EFCC1-9800-495E-8756-5B6C2DEED902}" srcOrd="2" destOrd="0" presId="urn:microsoft.com/office/officeart/2005/8/layout/vList5"/>
    <dgm:cxn modelId="{0CFFFE28-0377-4AF5-A5F0-028BECFCBD52}" type="presParOf" srcId="{571EFCC1-9800-495E-8756-5B6C2DEED902}" destId="{5E2EB443-4C88-41E2-BBE5-599192070D4B}" srcOrd="0" destOrd="0" presId="urn:microsoft.com/office/officeart/2005/8/layout/vList5"/>
    <dgm:cxn modelId="{58DF1A2B-BDCA-4DD2-928A-04EAAA06163C}" type="presParOf" srcId="{571EFCC1-9800-495E-8756-5B6C2DEED902}" destId="{2BECD1AF-F4C9-43D1-8FA2-475FFD6D30EA}"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7DBC35-D19E-4FDF-9202-BB38D6F1D7F7}"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it-IT"/>
        </a:p>
      </dgm:t>
    </dgm:pt>
    <dgm:pt modelId="{F2B5E9B0-EF12-44C4-BCD2-0FEE8ED90741}">
      <dgm:prSet phldrT="[Testo]"/>
      <dgm:spPr/>
      <dgm:t>
        <a:bodyPr/>
        <a:lstStyle/>
        <a:p>
          <a:r>
            <a:rPr lang="it-IT" b="1" dirty="0" smtClean="0"/>
            <a:t>RISORSE FINANZIARIE</a:t>
          </a:r>
          <a:endParaRPr lang="it-IT" b="1" dirty="0"/>
        </a:p>
      </dgm:t>
    </dgm:pt>
    <dgm:pt modelId="{DD2AE5C1-F89F-4CA3-A4D3-2CE7196EF3A4}" type="parTrans" cxnId="{9D472F65-F04C-4C33-8A6C-9C448C9A822B}">
      <dgm:prSet/>
      <dgm:spPr/>
      <dgm:t>
        <a:bodyPr/>
        <a:lstStyle/>
        <a:p>
          <a:endParaRPr lang="it-IT"/>
        </a:p>
      </dgm:t>
    </dgm:pt>
    <dgm:pt modelId="{A459BB18-9B36-47C9-BE82-DBF1736134B1}" type="sibTrans" cxnId="{9D472F65-F04C-4C33-8A6C-9C448C9A822B}">
      <dgm:prSet/>
      <dgm:spPr/>
      <dgm:t>
        <a:bodyPr/>
        <a:lstStyle/>
        <a:p>
          <a:endParaRPr lang="it-IT"/>
        </a:p>
      </dgm:t>
    </dgm:pt>
    <dgm:pt modelId="{9141D334-1311-45AF-A0BC-9A70FF5123F9}">
      <dgm:prSet phldrT="[Testo]" custT="1"/>
      <dgm:spPr/>
      <dgm:t>
        <a:bodyPr/>
        <a:lstStyle/>
        <a:p>
          <a:pPr algn="l"/>
          <a:r>
            <a:rPr lang="it-IT" sz="2800" b="1" dirty="0" smtClean="0">
              <a:solidFill>
                <a:schemeClr val="tx1"/>
              </a:solidFill>
            </a:rPr>
            <a:t>€ 3.500.000,00</a:t>
          </a:r>
          <a:endParaRPr lang="it-IT" sz="2800" b="1" dirty="0">
            <a:solidFill>
              <a:schemeClr val="tx1"/>
            </a:solidFill>
          </a:endParaRPr>
        </a:p>
      </dgm:t>
    </dgm:pt>
    <dgm:pt modelId="{EF294D66-B853-4141-899E-335DA57FC237}" type="parTrans" cxnId="{4C2FC1FB-15FE-450E-A99E-A76BF04FC41C}">
      <dgm:prSet/>
      <dgm:spPr/>
      <dgm:t>
        <a:bodyPr/>
        <a:lstStyle/>
        <a:p>
          <a:endParaRPr lang="it-IT"/>
        </a:p>
      </dgm:t>
    </dgm:pt>
    <dgm:pt modelId="{44A13DF0-C1C4-4D13-B8FD-37371BA4EF82}" type="sibTrans" cxnId="{4C2FC1FB-15FE-450E-A99E-A76BF04FC41C}">
      <dgm:prSet/>
      <dgm:spPr/>
      <dgm:t>
        <a:bodyPr/>
        <a:lstStyle/>
        <a:p>
          <a:endParaRPr lang="it-IT"/>
        </a:p>
      </dgm:t>
    </dgm:pt>
    <dgm:pt modelId="{77BE639E-6173-4824-8136-193EF2FE2B97}">
      <dgm:prSet phldrT="[Testo]"/>
      <dgm:spPr/>
      <dgm:t>
        <a:bodyPr/>
        <a:lstStyle/>
        <a:p>
          <a:r>
            <a:rPr lang="it-IT" b="1" dirty="0" smtClean="0"/>
            <a:t>INTENSIT</a:t>
          </a:r>
          <a:r>
            <a:rPr lang="it-IT" b="1" dirty="0" smtClean="0">
              <a:latin typeface="Calibri"/>
            </a:rPr>
            <a:t>À DELL’ AIUTO</a:t>
          </a:r>
          <a:endParaRPr lang="it-IT" b="1" dirty="0"/>
        </a:p>
      </dgm:t>
    </dgm:pt>
    <dgm:pt modelId="{A5D71AA2-DA2A-4A2E-9F4A-0F87360ACB0B}" type="parTrans" cxnId="{B09F8227-1EAB-4B32-A008-224D8C3AB683}">
      <dgm:prSet/>
      <dgm:spPr/>
      <dgm:t>
        <a:bodyPr/>
        <a:lstStyle/>
        <a:p>
          <a:endParaRPr lang="it-IT"/>
        </a:p>
      </dgm:t>
    </dgm:pt>
    <dgm:pt modelId="{7A55F146-B341-45CE-8E68-CEF1B0656915}" type="sibTrans" cxnId="{B09F8227-1EAB-4B32-A008-224D8C3AB683}">
      <dgm:prSet/>
      <dgm:spPr/>
      <dgm:t>
        <a:bodyPr/>
        <a:lstStyle/>
        <a:p>
          <a:endParaRPr lang="it-IT"/>
        </a:p>
      </dgm:t>
    </dgm:pt>
    <dgm:pt modelId="{B8853513-5BDF-4173-A6AA-C737DD477556}">
      <dgm:prSet phldrT="[Testo]"/>
      <dgm:spPr/>
      <dgm:t>
        <a:bodyPr/>
        <a:lstStyle/>
        <a:p>
          <a:r>
            <a:rPr lang="it-IT" b="1" dirty="0" smtClean="0"/>
            <a:t>VOLUME DELL’INVESTIMENTO</a:t>
          </a:r>
          <a:endParaRPr lang="it-IT" b="1" dirty="0"/>
        </a:p>
      </dgm:t>
    </dgm:pt>
    <dgm:pt modelId="{488E2D85-7442-4E07-BF13-FF4F7247B647}" type="parTrans" cxnId="{8CD4C560-E193-4120-82A5-AB6EB3D587B4}">
      <dgm:prSet/>
      <dgm:spPr/>
      <dgm:t>
        <a:bodyPr/>
        <a:lstStyle/>
        <a:p>
          <a:endParaRPr lang="it-IT"/>
        </a:p>
      </dgm:t>
    </dgm:pt>
    <dgm:pt modelId="{9CDF2533-BF01-4B00-A8DF-2DEA2106DE0D}" type="sibTrans" cxnId="{8CD4C560-E193-4120-82A5-AB6EB3D587B4}">
      <dgm:prSet/>
      <dgm:spPr/>
      <dgm:t>
        <a:bodyPr/>
        <a:lstStyle/>
        <a:p>
          <a:endParaRPr lang="it-IT"/>
        </a:p>
      </dgm:t>
    </dgm:pt>
    <dgm:pt modelId="{0A11033E-1483-45DC-99E8-722D59776286}">
      <dgm:prSet phldrT="[Testo]" custT="1"/>
      <dgm:spPr/>
      <dgm:t>
        <a:bodyPr/>
        <a:lstStyle/>
        <a:p>
          <a:r>
            <a:rPr lang="it-IT" sz="1800" dirty="0" smtClean="0"/>
            <a:t>Limite massimo di spesa ammissibile a contributo è pari a </a:t>
          </a:r>
          <a:r>
            <a:rPr lang="it-IT" sz="1800" b="1" dirty="0" smtClean="0">
              <a:solidFill>
                <a:schemeClr val="tx1"/>
              </a:solidFill>
            </a:rPr>
            <a:t>€ 50.000,00</a:t>
          </a:r>
          <a:endParaRPr lang="it-IT" sz="1800" b="1" dirty="0">
            <a:solidFill>
              <a:schemeClr val="tx1"/>
            </a:solidFill>
          </a:endParaRPr>
        </a:p>
      </dgm:t>
    </dgm:pt>
    <dgm:pt modelId="{97645646-0545-4DD0-B5C5-7A1DEDA8113C}" type="parTrans" cxnId="{0C7A276B-BA2A-40E8-BF23-780FDC00F291}">
      <dgm:prSet/>
      <dgm:spPr/>
      <dgm:t>
        <a:bodyPr/>
        <a:lstStyle/>
        <a:p>
          <a:endParaRPr lang="it-IT"/>
        </a:p>
      </dgm:t>
    </dgm:pt>
    <dgm:pt modelId="{4653E5EE-8626-4365-963D-3A834FC2315E}" type="sibTrans" cxnId="{0C7A276B-BA2A-40E8-BF23-780FDC00F291}">
      <dgm:prSet/>
      <dgm:spPr/>
      <dgm:t>
        <a:bodyPr/>
        <a:lstStyle/>
        <a:p>
          <a:endParaRPr lang="it-IT"/>
        </a:p>
      </dgm:t>
    </dgm:pt>
    <dgm:pt modelId="{A97AC85C-23A3-46DE-891F-E688A809376E}">
      <dgm:prSet custT="1"/>
      <dgm:spPr/>
      <dgm:t>
        <a:bodyPr/>
        <a:lstStyle/>
        <a:p>
          <a:pPr algn="l"/>
          <a:r>
            <a:rPr lang="it-IT" sz="1800" dirty="0" smtClean="0"/>
            <a:t>L’aiuto pubblico viene concesso sotto forma di </a:t>
          </a:r>
          <a:r>
            <a:rPr lang="it-IT" sz="1800" b="1" dirty="0" smtClean="0">
              <a:solidFill>
                <a:schemeClr val="tx1"/>
              </a:solidFill>
            </a:rPr>
            <a:t>contributo in conto capitale</a:t>
          </a:r>
          <a:endParaRPr lang="it-IT" sz="1800" b="1" dirty="0">
            <a:solidFill>
              <a:schemeClr val="tx1"/>
            </a:solidFill>
          </a:endParaRPr>
        </a:p>
      </dgm:t>
    </dgm:pt>
    <dgm:pt modelId="{654A1C22-5DB6-4042-8131-C78AC56E1CB6}" type="parTrans" cxnId="{108CB946-A113-4D2D-967D-421C4E205230}">
      <dgm:prSet/>
      <dgm:spPr/>
      <dgm:t>
        <a:bodyPr/>
        <a:lstStyle/>
        <a:p>
          <a:endParaRPr lang="it-IT"/>
        </a:p>
      </dgm:t>
    </dgm:pt>
    <dgm:pt modelId="{9EF2A263-CE9D-4625-9101-2B343DC91751}" type="sibTrans" cxnId="{108CB946-A113-4D2D-967D-421C4E205230}">
      <dgm:prSet/>
      <dgm:spPr/>
      <dgm:t>
        <a:bodyPr/>
        <a:lstStyle/>
        <a:p>
          <a:endParaRPr lang="it-IT"/>
        </a:p>
      </dgm:t>
    </dgm:pt>
    <dgm:pt modelId="{4891938E-D1C8-4C72-AE30-2F0FA8F910F2}">
      <dgm:prSet custT="1"/>
      <dgm:spPr/>
      <dgm:t>
        <a:bodyPr/>
        <a:lstStyle/>
        <a:p>
          <a:pPr algn="l"/>
          <a:r>
            <a:rPr lang="it-IT" sz="1800" b="0" dirty="0" smtClean="0"/>
            <a:t>Sostegno concesso: </a:t>
          </a:r>
          <a:r>
            <a:rPr lang="it-IT" sz="1800" b="1" dirty="0" smtClean="0">
              <a:solidFill>
                <a:schemeClr val="tx1"/>
              </a:solidFill>
            </a:rPr>
            <a:t>100% sull’importo della spesa ammessa</a:t>
          </a:r>
          <a:endParaRPr lang="it-IT" sz="1800" b="0" dirty="0">
            <a:solidFill>
              <a:schemeClr val="tx1"/>
            </a:solidFill>
          </a:endParaRPr>
        </a:p>
      </dgm:t>
    </dgm:pt>
    <dgm:pt modelId="{57B8821C-2C6C-4669-AC18-40E3C2534E3A}" type="parTrans" cxnId="{20FA2F35-0727-4D6C-8BFD-499BAD288CE9}">
      <dgm:prSet/>
      <dgm:spPr/>
      <dgm:t>
        <a:bodyPr/>
        <a:lstStyle/>
        <a:p>
          <a:endParaRPr lang="it-IT"/>
        </a:p>
      </dgm:t>
    </dgm:pt>
    <dgm:pt modelId="{15787E99-955C-4FC6-AF67-914ACBBEB37A}" type="sibTrans" cxnId="{20FA2F35-0727-4D6C-8BFD-499BAD288CE9}">
      <dgm:prSet/>
      <dgm:spPr/>
      <dgm:t>
        <a:bodyPr/>
        <a:lstStyle/>
        <a:p>
          <a:endParaRPr lang="it-IT"/>
        </a:p>
      </dgm:t>
    </dgm:pt>
    <dgm:pt modelId="{D4EDCF70-A651-43C0-8B2C-AF0172A5A2E3}" type="pres">
      <dgm:prSet presAssocID="{407DBC35-D19E-4FDF-9202-BB38D6F1D7F7}" presName="Name0" presStyleCnt="0">
        <dgm:presLayoutVars>
          <dgm:dir/>
          <dgm:animLvl val="lvl"/>
          <dgm:resizeHandles val="exact"/>
        </dgm:presLayoutVars>
      </dgm:prSet>
      <dgm:spPr/>
      <dgm:t>
        <a:bodyPr/>
        <a:lstStyle/>
        <a:p>
          <a:endParaRPr lang="it-IT"/>
        </a:p>
      </dgm:t>
    </dgm:pt>
    <dgm:pt modelId="{978C734D-ACEE-43A2-9B52-5E189BCCFD47}" type="pres">
      <dgm:prSet presAssocID="{F2B5E9B0-EF12-44C4-BCD2-0FEE8ED90741}" presName="linNode" presStyleCnt="0"/>
      <dgm:spPr/>
    </dgm:pt>
    <dgm:pt modelId="{EA901058-4A52-4447-8E38-959E2E7B043E}" type="pres">
      <dgm:prSet presAssocID="{F2B5E9B0-EF12-44C4-BCD2-0FEE8ED90741}" presName="parentText" presStyleLbl="node1" presStyleIdx="0" presStyleCnt="3">
        <dgm:presLayoutVars>
          <dgm:chMax val="1"/>
          <dgm:bulletEnabled val="1"/>
        </dgm:presLayoutVars>
      </dgm:prSet>
      <dgm:spPr/>
      <dgm:t>
        <a:bodyPr/>
        <a:lstStyle/>
        <a:p>
          <a:endParaRPr lang="it-IT"/>
        </a:p>
      </dgm:t>
    </dgm:pt>
    <dgm:pt modelId="{7C98B691-6C0D-47FC-931E-18394C05B927}" type="pres">
      <dgm:prSet presAssocID="{F2B5E9B0-EF12-44C4-BCD2-0FEE8ED90741}" presName="descendantText" presStyleLbl="alignAccFollowNode1" presStyleIdx="0" presStyleCnt="3">
        <dgm:presLayoutVars>
          <dgm:bulletEnabled val="1"/>
        </dgm:presLayoutVars>
      </dgm:prSet>
      <dgm:spPr/>
      <dgm:t>
        <a:bodyPr/>
        <a:lstStyle/>
        <a:p>
          <a:endParaRPr lang="it-IT"/>
        </a:p>
      </dgm:t>
    </dgm:pt>
    <dgm:pt modelId="{AA39B711-6872-48F6-B5A0-5310B4D49A0B}" type="pres">
      <dgm:prSet presAssocID="{A459BB18-9B36-47C9-BE82-DBF1736134B1}" presName="sp" presStyleCnt="0"/>
      <dgm:spPr/>
    </dgm:pt>
    <dgm:pt modelId="{6898200E-EE88-46C9-86C0-B1F9F67D4829}" type="pres">
      <dgm:prSet presAssocID="{77BE639E-6173-4824-8136-193EF2FE2B97}" presName="linNode" presStyleCnt="0"/>
      <dgm:spPr/>
    </dgm:pt>
    <dgm:pt modelId="{C409AEF8-9090-4BDF-A969-EBD2E49DD429}" type="pres">
      <dgm:prSet presAssocID="{77BE639E-6173-4824-8136-193EF2FE2B97}" presName="parentText" presStyleLbl="node1" presStyleIdx="1" presStyleCnt="3">
        <dgm:presLayoutVars>
          <dgm:chMax val="1"/>
          <dgm:bulletEnabled val="1"/>
        </dgm:presLayoutVars>
      </dgm:prSet>
      <dgm:spPr/>
      <dgm:t>
        <a:bodyPr/>
        <a:lstStyle/>
        <a:p>
          <a:endParaRPr lang="it-IT"/>
        </a:p>
      </dgm:t>
    </dgm:pt>
    <dgm:pt modelId="{14810F6C-639B-4EEC-A96C-9A65CE9FAB33}" type="pres">
      <dgm:prSet presAssocID="{77BE639E-6173-4824-8136-193EF2FE2B97}" presName="descendantText" presStyleLbl="alignAccFollowNode1" presStyleIdx="1" presStyleCnt="3">
        <dgm:presLayoutVars>
          <dgm:bulletEnabled val="1"/>
        </dgm:presLayoutVars>
      </dgm:prSet>
      <dgm:spPr/>
      <dgm:t>
        <a:bodyPr/>
        <a:lstStyle/>
        <a:p>
          <a:endParaRPr lang="it-IT"/>
        </a:p>
      </dgm:t>
    </dgm:pt>
    <dgm:pt modelId="{02A05160-83F5-4A73-BD8E-828F7A6878EB}" type="pres">
      <dgm:prSet presAssocID="{7A55F146-B341-45CE-8E68-CEF1B0656915}" presName="sp" presStyleCnt="0"/>
      <dgm:spPr/>
    </dgm:pt>
    <dgm:pt modelId="{FA0DE4EF-F16D-4DC8-82F9-B63BDE7A4854}" type="pres">
      <dgm:prSet presAssocID="{B8853513-5BDF-4173-A6AA-C737DD477556}" presName="linNode" presStyleCnt="0"/>
      <dgm:spPr/>
    </dgm:pt>
    <dgm:pt modelId="{8DB02C76-896A-452A-BECD-99480D5CAB03}" type="pres">
      <dgm:prSet presAssocID="{B8853513-5BDF-4173-A6AA-C737DD477556}" presName="parentText" presStyleLbl="node1" presStyleIdx="2" presStyleCnt="3">
        <dgm:presLayoutVars>
          <dgm:chMax val="1"/>
          <dgm:bulletEnabled val="1"/>
        </dgm:presLayoutVars>
      </dgm:prSet>
      <dgm:spPr/>
      <dgm:t>
        <a:bodyPr/>
        <a:lstStyle/>
        <a:p>
          <a:endParaRPr lang="it-IT"/>
        </a:p>
      </dgm:t>
    </dgm:pt>
    <dgm:pt modelId="{27B961AF-B474-4A08-8706-ED91FCD5A98C}" type="pres">
      <dgm:prSet presAssocID="{B8853513-5BDF-4173-A6AA-C737DD477556}" presName="descendantText" presStyleLbl="alignAccFollowNode1" presStyleIdx="2" presStyleCnt="3">
        <dgm:presLayoutVars>
          <dgm:bulletEnabled val="1"/>
        </dgm:presLayoutVars>
      </dgm:prSet>
      <dgm:spPr/>
      <dgm:t>
        <a:bodyPr/>
        <a:lstStyle/>
        <a:p>
          <a:endParaRPr lang="it-IT"/>
        </a:p>
      </dgm:t>
    </dgm:pt>
  </dgm:ptLst>
  <dgm:cxnLst>
    <dgm:cxn modelId="{11C84655-457A-4065-B7F6-AFCA22FAC954}" type="presOf" srcId="{0A11033E-1483-45DC-99E8-722D59776286}" destId="{27B961AF-B474-4A08-8706-ED91FCD5A98C}" srcOrd="0" destOrd="0" presId="urn:microsoft.com/office/officeart/2005/8/layout/vList5"/>
    <dgm:cxn modelId="{8CD4C560-E193-4120-82A5-AB6EB3D587B4}" srcId="{407DBC35-D19E-4FDF-9202-BB38D6F1D7F7}" destId="{B8853513-5BDF-4173-A6AA-C737DD477556}" srcOrd="2" destOrd="0" parTransId="{488E2D85-7442-4E07-BF13-FF4F7247B647}" sibTransId="{9CDF2533-BF01-4B00-A8DF-2DEA2106DE0D}"/>
    <dgm:cxn modelId="{2F6CDBAA-45B8-40AD-81B5-255690B63E22}" type="presOf" srcId="{407DBC35-D19E-4FDF-9202-BB38D6F1D7F7}" destId="{D4EDCF70-A651-43C0-8B2C-AF0172A5A2E3}" srcOrd="0" destOrd="0" presId="urn:microsoft.com/office/officeart/2005/8/layout/vList5"/>
    <dgm:cxn modelId="{5D9404E1-B404-49F2-9D3B-10BFC7D4CA3F}" type="presOf" srcId="{B8853513-5BDF-4173-A6AA-C737DD477556}" destId="{8DB02C76-896A-452A-BECD-99480D5CAB03}" srcOrd="0" destOrd="0" presId="urn:microsoft.com/office/officeart/2005/8/layout/vList5"/>
    <dgm:cxn modelId="{B09F8227-1EAB-4B32-A008-224D8C3AB683}" srcId="{407DBC35-D19E-4FDF-9202-BB38D6F1D7F7}" destId="{77BE639E-6173-4824-8136-193EF2FE2B97}" srcOrd="1" destOrd="0" parTransId="{A5D71AA2-DA2A-4A2E-9F4A-0F87360ACB0B}" sibTransId="{7A55F146-B341-45CE-8E68-CEF1B0656915}"/>
    <dgm:cxn modelId="{D8E57B07-2FED-4FA0-94D0-EFF0C4778C0A}" type="presOf" srcId="{F2B5E9B0-EF12-44C4-BCD2-0FEE8ED90741}" destId="{EA901058-4A52-4447-8E38-959E2E7B043E}" srcOrd="0" destOrd="0" presId="urn:microsoft.com/office/officeart/2005/8/layout/vList5"/>
    <dgm:cxn modelId="{0C7A276B-BA2A-40E8-BF23-780FDC00F291}" srcId="{B8853513-5BDF-4173-A6AA-C737DD477556}" destId="{0A11033E-1483-45DC-99E8-722D59776286}" srcOrd="0" destOrd="0" parTransId="{97645646-0545-4DD0-B5C5-7A1DEDA8113C}" sibTransId="{4653E5EE-8626-4365-963D-3A834FC2315E}"/>
    <dgm:cxn modelId="{9D472F65-F04C-4C33-8A6C-9C448C9A822B}" srcId="{407DBC35-D19E-4FDF-9202-BB38D6F1D7F7}" destId="{F2B5E9B0-EF12-44C4-BCD2-0FEE8ED90741}" srcOrd="0" destOrd="0" parTransId="{DD2AE5C1-F89F-4CA3-A4D3-2CE7196EF3A4}" sibTransId="{A459BB18-9B36-47C9-BE82-DBF1736134B1}"/>
    <dgm:cxn modelId="{4C2FC1FB-15FE-450E-A99E-A76BF04FC41C}" srcId="{F2B5E9B0-EF12-44C4-BCD2-0FEE8ED90741}" destId="{9141D334-1311-45AF-A0BC-9A70FF5123F9}" srcOrd="0" destOrd="0" parTransId="{EF294D66-B853-4141-899E-335DA57FC237}" sibTransId="{44A13DF0-C1C4-4D13-B8FD-37371BA4EF82}"/>
    <dgm:cxn modelId="{108CB946-A113-4D2D-967D-421C4E205230}" srcId="{77BE639E-6173-4824-8136-193EF2FE2B97}" destId="{A97AC85C-23A3-46DE-891F-E688A809376E}" srcOrd="1" destOrd="0" parTransId="{654A1C22-5DB6-4042-8131-C78AC56E1CB6}" sibTransId="{9EF2A263-CE9D-4625-9101-2B343DC91751}"/>
    <dgm:cxn modelId="{B8AF8966-669C-4DBC-B463-799CFC596381}" type="presOf" srcId="{A97AC85C-23A3-46DE-891F-E688A809376E}" destId="{14810F6C-639B-4EEC-A96C-9A65CE9FAB33}" srcOrd="0" destOrd="1" presId="urn:microsoft.com/office/officeart/2005/8/layout/vList5"/>
    <dgm:cxn modelId="{C50F314B-C84C-4079-84CA-F248F4F350F7}" type="presOf" srcId="{4891938E-D1C8-4C72-AE30-2F0FA8F910F2}" destId="{14810F6C-639B-4EEC-A96C-9A65CE9FAB33}" srcOrd="0" destOrd="0" presId="urn:microsoft.com/office/officeart/2005/8/layout/vList5"/>
    <dgm:cxn modelId="{2605745E-51C2-4C11-B949-0F30711E8F26}" type="presOf" srcId="{77BE639E-6173-4824-8136-193EF2FE2B97}" destId="{C409AEF8-9090-4BDF-A969-EBD2E49DD429}" srcOrd="0" destOrd="0" presId="urn:microsoft.com/office/officeart/2005/8/layout/vList5"/>
    <dgm:cxn modelId="{20FA2F35-0727-4D6C-8BFD-499BAD288CE9}" srcId="{77BE639E-6173-4824-8136-193EF2FE2B97}" destId="{4891938E-D1C8-4C72-AE30-2F0FA8F910F2}" srcOrd="0" destOrd="0" parTransId="{57B8821C-2C6C-4669-AC18-40E3C2534E3A}" sibTransId="{15787E99-955C-4FC6-AF67-914ACBBEB37A}"/>
    <dgm:cxn modelId="{8820B998-018F-4D20-AFDA-94E56EC385FF}" type="presOf" srcId="{9141D334-1311-45AF-A0BC-9A70FF5123F9}" destId="{7C98B691-6C0D-47FC-931E-18394C05B927}" srcOrd="0" destOrd="0" presId="urn:microsoft.com/office/officeart/2005/8/layout/vList5"/>
    <dgm:cxn modelId="{7A5F5B12-C7B6-46EC-83FA-819D35EE4661}" type="presParOf" srcId="{D4EDCF70-A651-43C0-8B2C-AF0172A5A2E3}" destId="{978C734D-ACEE-43A2-9B52-5E189BCCFD47}" srcOrd="0" destOrd="0" presId="urn:microsoft.com/office/officeart/2005/8/layout/vList5"/>
    <dgm:cxn modelId="{BCEF130F-1733-4099-96BB-486AC643BE33}" type="presParOf" srcId="{978C734D-ACEE-43A2-9B52-5E189BCCFD47}" destId="{EA901058-4A52-4447-8E38-959E2E7B043E}" srcOrd="0" destOrd="0" presId="urn:microsoft.com/office/officeart/2005/8/layout/vList5"/>
    <dgm:cxn modelId="{4BE25FC5-7F4E-49FD-8311-9408CAA92759}" type="presParOf" srcId="{978C734D-ACEE-43A2-9B52-5E189BCCFD47}" destId="{7C98B691-6C0D-47FC-931E-18394C05B927}" srcOrd="1" destOrd="0" presId="urn:microsoft.com/office/officeart/2005/8/layout/vList5"/>
    <dgm:cxn modelId="{28B4B8B6-FD34-4B24-AA27-4B7D03492ABA}" type="presParOf" srcId="{D4EDCF70-A651-43C0-8B2C-AF0172A5A2E3}" destId="{AA39B711-6872-48F6-B5A0-5310B4D49A0B}" srcOrd="1" destOrd="0" presId="urn:microsoft.com/office/officeart/2005/8/layout/vList5"/>
    <dgm:cxn modelId="{B5F15D03-B0CB-4AE1-B1DC-368AB4348E1B}" type="presParOf" srcId="{D4EDCF70-A651-43C0-8B2C-AF0172A5A2E3}" destId="{6898200E-EE88-46C9-86C0-B1F9F67D4829}" srcOrd="2" destOrd="0" presId="urn:microsoft.com/office/officeart/2005/8/layout/vList5"/>
    <dgm:cxn modelId="{7BABFE2D-DB70-4255-B9D6-91BA3597EC51}" type="presParOf" srcId="{6898200E-EE88-46C9-86C0-B1F9F67D4829}" destId="{C409AEF8-9090-4BDF-A969-EBD2E49DD429}" srcOrd="0" destOrd="0" presId="urn:microsoft.com/office/officeart/2005/8/layout/vList5"/>
    <dgm:cxn modelId="{76B0653B-259A-47B6-B280-8098A9858BE4}" type="presParOf" srcId="{6898200E-EE88-46C9-86C0-B1F9F67D4829}" destId="{14810F6C-639B-4EEC-A96C-9A65CE9FAB33}" srcOrd="1" destOrd="0" presId="urn:microsoft.com/office/officeart/2005/8/layout/vList5"/>
    <dgm:cxn modelId="{72DFBA96-206C-4A1D-80A3-DDF8C2957DAC}" type="presParOf" srcId="{D4EDCF70-A651-43C0-8B2C-AF0172A5A2E3}" destId="{02A05160-83F5-4A73-BD8E-828F7A6878EB}" srcOrd="3" destOrd="0" presId="urn:microsoft.com/office/officeart/2005/8/layout/vList5"/>
    <dgm:cxn modelId="{D718A27D-5A12-46A3-B460-F9D1FC6478F1}" type="presParOf" srcId="{D4EDCF70-A651-43C0-8B2C-AF0172A5A2E3}" destId="{FA0DE4EF-F16D-4DC8-82F9-B63BDE7A4854}" srcOrd="4" destOrd="0" presId="urn:microsoft.com/office/officeart/2005/8/layout/vList5"/>
    <dgm:cxn modelId="{2092E7A4-D2B9-45D0-8F95-7F50465C4B4F}" type="presParOf" srcId="{FA0DE4EF-F16D-4DC8-82F9-B63BDE7A4854}" destId="{8DB02C76-896A-452A-BECD-99480D5CAB03}" srcOrd="0" destOrd="0" presId="urn:microsoft.com/office/officeart/2005/8/layout/vList5"/>
    <dgm:cxn modelId="{23788319-5697-4AC9-B3F2-F94471262F15}" type="presParOf" srcId="{FA0DE4EF-F16D-4DC8-82F9-B63BDE7A4854}" destId="{27B961AF-B474-4A08-8706-ED91FCD5A98C}"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17B429-E0B2-4627-A93C-AAF8F6572AEF}">
      <dsp:nvSpPr>
        <dsp:cNvPr id="0" name=""/>
        <dsp:cNvSpPr/>
      </dsp:nvSpPr>
      <dsp:spPr>
        <a:xfrm rot="5400000">
          <a:off x="4780221" y="-1471772"/>
          <a:ext cx="1700357" cy="5118179"/>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it-IT" sz="1600" kern="1200" dirty="0" smtClean="0"/>
            <a:t>Costi per attività di trasferimento di conoscenze</a:t>
          </a:r>
          <a:endParaRPr lang="it-IT" sz="1600" kern="1200" dirty="0"/>
        </a:p>
        <a:p>
          <a:pPr marL="171450" lvl="1" indent="-171450" algn="l" defTabSz="711200">
            <a:lnSpc>
              <a:spcPct val="90000"/>
            </a:lnSpc>
            <a:spcBef>
              <a:spcPct val="0"/>
            </a:spcBef>
            <a:spcAft>
              <a:spcPct val="15000"/>
            </a:spcAft>
            <a:buChar char="••"/>
          </a:pPr>
          <a:r>
            <a:rPr lang="it-IT" sz="1600" kern="1200" dirty="0" smtClean="0"/>
            <a:t>Viaggio</a:t>
          </a:r>
          <a:endParaRPr lang="it-IT" sz="1600" kern="1200" dirty="0"/>
        </a:p>
        <a:p>
          <a:pPr marL="171450" lvl="1" indent="-171450" algn="l" defTabSz="711200">
            <a:lnSpc>
              <a:spcPct val="90000"/>
            </a:lnSpc>
            <a:spcBef>
              <a:spcPct val="0"/>
            </a:spcBef>
            <a:spcAft>
              <a:spcPct val="15000"/>
            </a:spcAft>
            <a:buChar char="••"/>
          </a:pPr>
          <a:r>
            <a:rPr lang="it-IT" sz="1600" kern="1200" dirty="0" smtClean="0"/>
            <a:t>Alloggio</a:t>
          </a:r>
          <a:endParaRPr lang="it-IT" sz="1400" kern="1200" dirty="0"/>
        </a:p>
        <a:p>
          <a:pPr marL="171450" lvl="1" indent="-171450" algn="l" defTabSz="711200">
            <a:lnSpc>
              <a:spcPct val="90000"/>
            </a:lnSpc>
            <a:spcBef>
              <a:spcPct val="0"/>
            </a:spcBef>
            <a:spcAft>
              <a:spcPct val="15000"/>
            </a:spcAft>
            <a:buChar char="••"/>
          </a:pPr>
          <a:r>
            <a:rPr lang="it-IT" sz="1600" kern="1200" dirty="0" smtClean="0"/>
            <a:t>Vitto</a:t>
          </a:r>
          <a:endParaRPr lang="it-IT" sz="1600" kern="1200" dirty="0"/>
        </a:p>
        <a:p>
          <a:pPr marL="171450" lvl="1" indent="-171450" algn="l" defTabSz="711200">
            <a:lnSpc>
              <a:spcPct val="90000"/>
            </a:lnSpc>
            <a:spcBef>
              <a:spcPct val="0"/>
            </a:spcBef>
            <a:spcAft>
              <a:spcPct val="15000"/>
            </a:spcAft>
            <a:buChar char="••"/>
          </a:pPr>
          <a:r>
            <a:rPr lang="it-IT" sz="1600" kern="1200" dirty="0" smtClean="0"/>
            <a:t>Spese per il noleggio di mezzi di trasporto collettivi</a:t>
          </a:r>
          <a:endParaRPr lang="it-IT" sz="1600" kern="1200" dirty="0"/>
        </a:p>
      </dsp:txBody>
      <dsp:txXfrm rot="5400000">
        <a:off x="4780221" y="-1471772"/>
        <a:ext cx="1700357" cy="5118179"/>
      </dsp:txXfrm>
    </dsp:sp>
    <dsp:sp modelId="{D0F5668D-AE7E-4BEA-BD6B-62940E598119}">
      <dsp:nvSpPr>
        <dsp:cNvPr id="0" name=""/>
        <dsp:cNvSpPr/>
      </dsp:nvSpPr>
      <dsp:spPr>
        <a:xfrm>
          <a:off x="90510" y="54"/>
          <a:ext cx="2980800" cy="217452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it-IT" sz="2400" kern="1200" dirty="0" smtClean="0"/>
            <a:t>Scambi interaziendali di breve durata</a:t>
          </a:r>
        </a:p>
        <a:p>
          <a:pPr lvl="0" algn="ctr" defTabSz="1066800">
            <a:lnSpc>
              <a:spcPct val="90000"/>
            </a:lnSpc>
            <a:spcBef>
              <a:spcPct val="0"/>
            </a:spcBef>
            <a:spcAft>
              <a:spcPct val="35000"/>
            </a:spcAft>
          </a:pPr>
          <a:r>
            <a:rPr lang="it-IT" sz="2400" i="1" kern="1200" dirty="0" smtClean="0"/>
            <a:t>(durata </a:t>
          </a:r>
          <a:r>
            <a:rPr lang="it-IT" sz="2400" i="1" kern="1200" dirty="0" err="1" smtClean="0"/>
            <a:t>max</a:t>
          </a:r>
          <a:r>
            <a:rPr lang="it-IT" sz="2400" i="1" kern="1200" dirty="0" smtClean="0"/>
            <a:t> 90 gg)</a:t>
          </a:r>
          <a:endParaRPr lang="it-IT" sz="2400" b="1" i="1" kern="1200" dirty="0"/>
        </a:p>
      </dsp:txBody>
      <dsp:txXfrm>
        <a:off x="90510" y="54"/>
        <a:ext cx="2980800" cy="2174526"/>
      </dsp:txXfrm>
    </dsp:sp>
    <dsp:sp modelId="{2BECD1AF-F4C9-43D1-8FA2-475FFD6D30EA}">
      <dsp:nvSpPr>
        <dsp:cNvPr id="0" name=""/>
        <dsp:cNvSpPr/>
      </dsp:nvSpPr>
      <dsp:spPr>
        <a:xfrm rot="5400000">
          <a:off x="4780221" y="811480"/>
          <a:ext cx="1700357" cy="5118179"/>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it-IT" sz="1600" kern="1200" dirty="0" smtClean="0"/>
            <a:t>Costi per attività di trasferimento di conoscenze</a:t>
          </a:r>
          <a:endParaRPr lang="it-IT" sz="1600" kern="1200" dirty="0"/>
        </a:p>
        <a:p>
          <a:pPr marL="171450" lvl="1" indent="-171450" algn="l" defTabSz="711200">
            <a:lnSpc>
              <a:spcPct val="90000"/>
            </a:lnSpc>
            <a:spcBef>
              <a:spcPct val="0"/>
            </a:spcBef>
            <a:spcAft>
              <a:spcPct val="15000"/>
            </a:spcAft>
            <a:buChar char="••"/>
          </a:pPr>
          <a:r>
            <a:rPr lang="it-IT" sz="1600" kern="1200" dirty="0" smtClean="0"/>
            <a:t>Viaggio</a:t>
          </a:r>
          <a:endParaRPr lang="it-IT" sz="1600" kern="1200" dirty="0"/>
        </a:p>
        <a:p>
          <a:pPr marL="171450" lvl="1" indent="-171450" algn="l" defTabSz="711200">
            <a:lnSpc>
              <a:spcPct val="90000"/>
            </a:lnSpc>
            <a:spcBef>
              <a:spcPct val="0"/>
            </a:spcBef>
            <a:spcAft>
              <a:spcPct val="15000"/>
            </a:spcAft>
            <a:buChar char="••"/>
          </a:pPr>
          <a:r>
            <a:rPr lang="it-IT" sz="1600" kern="1200" dirty="0" smtClean="0"/>
            <a:t>Alloggio</a:t>
          </a:r>
          <a:endParaRPr lang="it-IT" sz="1600" kern="1200" dirty="0"/>
        </a:p>
        <a:p>
          <a:pPr marL="171450" lvl="1" indent="-171450" algn="l" defTabSz="711200">
            <a:lnSpc>
              <a:spcPct val="90000"/>
            </a:lnSpc>
            <a:spcBef>
              <a:spcPct val="0"/>
            </a:spcBef>
            <a:spcAft>
              <a:spcPct val="15000"/>
            </a:spcAft>
            <a:buChar char="••"/>
          </a:pPr>
          <a:r>
            <a:rPr lang="it-IT" sz="1600" kern="1200" dirty="0" smtClean="0"/>
            <a:t>Vitto</a:t>
          </a:r>
          <a:endParaRPr lang="it-IT" sz="1600" kern="1200" dirty="0"/>
        </a:p>
        <a:p>
          <a:pPr marL="171450" lvl="1" indent="-171450" algn="l" defTabSz="711200">
            <a:lnSpc>
              <a:spcPct val="90000"/>
            </a:lnSpc>
            <a:spcBef>
              <a:spcPct val="0"/>
            </a:spcBef>
            <a:spcAft>
              <a:spcPct val="15000"/>
            </a:spcAft>
            <a:buChar char="••"/>
          </a:pPr>
          <a:r>
            <a:rPr lang="it-IT" sz="1600" kern="1200" dirty="0" smtClean="0"/>
            <a:t>Spese per il noleggio di mezzi di trasporto collettivi</a:t>
          </a:r>
          <a:endParaRPr lang="it-IT" sz="1600" kern="1200" dirty="0"/>
        </a:p>
      </dsp:txBody>
      <dsp:txXfrm rot="5400000">
        <a:off x="4780221" y="811480"/>
        <a:ext cx="1700357" cy="5118179"/>
      </dsp:txXfrm>
    </dsp:sp>
    <dsp:sp modelId="{5E2EB443-4C88-41E2-BBE5-599192070D4B}">
      <dsp:nvSpPr>
        <dsp:cNvPr id="0" name=""/>
        <dsp:cNvSpPr/>
      </dsp:nvSpPr>
      <dsp:spPr>
        <a:xfrm>
          <a:off x="90510" y="2283307"/>
          <a:ext cx="2980800" cy="217452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it-IT" sz="2400" kern="1200" dirty="0" smtClean="0"/>
            <a:t>Visite di aziende agricole e forestali</a:t>
          </a:r>
        </a:p>
        <a:p>
          <a:pPr lvl="0" algn="ctr" defTabSz="1066800">
            <a:lnSpc>
              <a:spcPct val="90000"/>
            </a:lnSpc>
            <a:spcBef>
              <a:spcPct val="0"/>
            </a:spcBef>
            <a:spcAft>
              <a:spcPct val="35000"/>
            </a:spcAft>
          </a:pPr>
          <a:r>
            <a:rPr lang="it-IT" sz="2400" b="0" i="1" kern="1200" dirty="0" smtClean="0"/>
            <a:t>(durata </a:t>
          </a:r>
          <a:r>
            <a:rPr lang="it-IT" sz="2400" b="0" i="1" kern="1200" dirty="0" err="1" smtClean="0"/>
            <a:t>max</a:t>
          </a:r>
          <a:r>
            <a:rPr lang="it-IT" sz="2400" b="0" i="1" kern="1200" dirty="0" smtClean="0"/>
            <a:t> 5 gg)</a:t>
          </a:r>
          <a:endParaRPr lang="it-IT" sz="2400" b="0" i="1" kern="1200" dirty="0"/>
        </a:p>
      </dsp:txBody>
      <dsp:txXfrm>
        <a:off x="90510" y="2283307"/>
        <a:ext cx="2980800" cy="217452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98B691-6C0D-47FC-931E-18394C05B927}">
      <dsp:nvSpPr>
        <dsp:cNvPr id="0" name=""/>
        <dsp:cNvSpPr/>
      </dsp:nvSpPr>
      <dsp:spPr>
        <a:xfrm rot="5400000">
          <a:off x="5098583" y="-1989034"/>
          <a:ext cx="1047750" cy="5291725"/>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it-IT" sz="2800" b="1" kern="1200" dirty="0" smtClean="0">
              <a:solidFill>
                <a:schemeClr val="tx1"/>
              </a:solidFill>
            </a:rPr>
            <a:t>€ 3.500.000,00</a:t>
          </a:r>
          <a:endParaRPr lang="it-IT" sz="2800" b="1" kern="1200" dirty="0">
            <a:solidFill>
              <a:schemeClr val="tx1"/>
            </a:solidFill>
          </a:endParaRPr>
        </a:p>
      </dsp:txBody>
      <dsp:txXfrm rot="5400000">
        <a:off x="5098583" y="-1989034"/>
        <a:ext cx="1047750" cy="5291725"/>
      </dsp:txXfrm>
    </dsp:sp>
    <dsp:sp modelId="{EA901058-4A52-4447-8E38-959E2E7B043E}">
      <dsp:nvSpPr>
        <dsp:cNvPr id="0" name=""/>
        <dsp:cNvSpPr/>
      </dsp:nvSpPr>
      <dsp:spPr>
        <a:xfrm>
          <a:off x="0" y="1984"/>
          <a:ext cx="2976595" cy="130968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it-IT" sz="2300" b="1" kern="1200" dirty="0" smtClean="0"/>
            <a:t>RISORSE FINANZIARIE</a:t>
          </a:r>
          <a:endParaRPr lang="it-IT" sz="2300" b="1" kern="1200" dirty="0"/>
        </a:p>
      </dsp:txBody>
      <dsp:txXfrm>
        <a:off x="0" y="1984"/>
        <a:ext cx="2976595" cy="1309687"/>
      </dsp:txXfrm>
    </dsp:sp>
    <dsp:sp modelId="{14810F6C-639B-4EEC-A96C-9A65CE9FAB33}">
      <dsp:nvSpPr>
        <dsp:cNvPr id="0" name=""/>
        <dsp:cNvSpPr/>
      </dsp:nvSpPr>
      <dsp:spPr>
        <a:xfrm rot="5400000">
          <a:off x="5098583" y="-613862"/>
          <a:ext cx="1047750" cy="5291725"/>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it-IT" sz="1800" b="0" kern="1200" dirty="0" smtClean="0"/>
            <a:t>Sostegno concesso: </a:t>
          </a:r>
          <a:r>
            <a:rPr lang="it-IT" sz="1800" b="1" kern="1200" dirty="0" smtClean="0">
              <a:solidFill>
                <a:schemeClr val="tx1"/>
              </a:solidFill>
            </a:rPr>
            <a:t>100% sull’importo della spesa ammessa</a:t>
          </a:r>
          <a:endParaRPr lang="it-IT" sz="1800" b="0" kern="1200" dirty="0">
            <a:solidFill>
              <a:schemeClr val="tx1"/>
            </a:solidFill>
          </a:endParaRPr>
        </a:p>
        <a:p>
          <a:pPr marL="171450" lvl="1" indent="-171450" algn="l" defTabSz="800100">
            <a:lnSpc>
              <a:spcPct val="90000"/>
            </a:lnSpc>
            <a:spcBef>
              <a:spcPct val="0"/>
            </a:spcBef>
            <a:spcAft>
              <a:spcPct val="15000"/>
            </a:spcAft>
            <a:buChar char="••"/>
          </a:pPr>
          <a:r>
            <a:rPr lang="it-IT" sz="1800" kern="1200" dirty="0" smtClean="0"/>
            <a:t>L’aiuto pubblico viene concesso sotto forma di </a:t>
          </a:r>
          <a:r>
            <a:rPr lang="it-IT" sz="1800" b="1" kern="1200" dirty="0" smtClean="0">
              <a:solidFill>
                <a:schemeClr val="tx1"/>
              </a:solidFill>
            </a:rPr>
            <a:t>contributo in conto capitale</a:t>
          </a:r>
          <a:endParaRPr lang="it-IT" sz="1800" b="1" kern="1200" dirty="0">
            <a:solidFill>
              <a:schemeClr val="tx1"/>
            </a:solidFill>
          </a:endParaRPr>
        </a:p>
      </dsp:txBody>
      <dsp:txXfrm rot="5400000">
        <a:off x="5098583" y="-613862"/>
        <a:ext cx="1047750" cy="5291725"/>
      </dsp:txXfrm>
    </dsp:sp>
    <dsp:sp modelId="{C409AEF8-9090-4BDF-A969-EBD2E49DD429}">
      <dsp:nvSpPr>
        <dsp:cNvPr id="0" name=""/>
        <dsp:cNvSpPr/>
      </dsp:nvSpPr>
      <dsp:spPr>
        <a:xfrm>
          <a:off x="0" y="1377156"/>
          <a:ext cx="2976595" cy="130968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it-IT" sz="2300" b="1" kern="1200" dirty="0" smtClean="0"/>
            <a:t>INTENSIT</a:t>
          </a:r>
          <a:r>
            <a:rPr lang="it-IT" sz="2300" b="1" kern="1200" dirty="0" smtClean="0">
              <a:latin typeface="Calibri"/>
            </a:rPr>
            <a:t>À DELL’ AIUTO</a:t>
          </a:r>
          <a:endParaRPr lang="it-IT" sz="2300" b="1" kern="1200" dirty="0"/>
        </a:p>
      </dsp:txBody>
      <dsp:txXfrm>
        <a:off x="0" y="1377156"/>
        <a:ext cx="2976595" cy="1309687"/>
      </dsp:txXfrm>
    </dsp:sp>
    <dsp:sp modelId="{27B961AF-B474-4A08-8706-ED91FCD5A98C}">
      <dsp:nvSpPr>
        <dsp:cNvPr id="0" name=""/>
        <dsp:cNvSpPr/>
      </dsp:nvSpPr>
      <dsp:spPr>
        <a:xfrm rot="5400000">
          <a:off x="5098583" y="761309"/>
          <a:ext cx="1047750" cy="5291725"/>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it-IT" sz="1800" kern="1200" dirty="0" smtClean="0"/>
            <a:t>Limite massimo di spesa ammissibile a contributo è pari a </a:t>
          </a:r>
          <a:r>
            <a:rPr lang="it-IT" sz="1800" b="1" kern="1200" dirty="0" smtClean="0">
              <a:solidFill>
                <a:schemeClr val="tx1"/>
              </a:solidFill>
            </a:rPr>
            <a:t>€ 50.000,00</a:t>
          </a:r>
          <a:endParaRPr lang="it-IT" sz="1800" b="1" kern="1200" dirty="0">
            <a:solidFill>
              <a:schemeClr val="tx1"/>
            </a:solidFill>
          </a:endParaRPr>
        </a:p>
      </dsp:txBody>
      <dsp:txXfrm rot="5400000">
        <a:off x="5098583" y="761309"/>
        <a:ext cx="1047750" cy="5291725"/>
      </dsp:txXfrm>
    </dsp:sp>
    <dsp:sp modelId="{8DB02C76-896A-452A-BECD-99480D5CAB03}">
      <dsp:nvSpPr>
        <dsp:cNvPr id="0" name=""/>
        <dsp:cNvSpPr/>
      </dsp:nvSpPr>
      <dsp:spPr>
        <a:xfrm>
          <a:off x="0" y="2752328"/>
          <a:ext cx="2976595" cy="130968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it-IT" sz="2300" b="1" kern="1200" dirty="0" smtClean="0"/>
            <a:t>VOLUME DELL’INVESTIMENTO</a:t>
          </a:r>
          <a:endParaRPr lang="it-IT" sz="2300" b="1" kern="1200" dirty="0"/>
        </a:p>
      </dsp:txBody>
      <dsp:txXfrm>
        <a:off x="0" y="2752328"/>
        <a:ext cx="2976595" cy="130968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9E6A99-B8B4-41A2-8EE8-8C1B97F0381F}" type="datetimeFigureOut">
              <a:rPr lang="it-IT" smtClean="0"/>
              <a:pPr/>
              <a:t>26/10/2018</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022249-75AB-445E-A0E0-8771970C5940}" type="slidenum">
              <a:rPr lang="it-IT" smtClean="0"/>
              <a:pPr/>
              <a:t>‹N›</a:t>
            </a:fld>
            <a:endParaRPr lang="it-IT"/>
          </a:p>
        </p:txBody>
      </p:sp>
    </p:spTree>
    <p:extLst>
      <p:ext uri="{BB962C8B-B14F-4D97-AF65-F5344CB8AC3E}">
        <p14:creationId xmlns="" xmlns:p14="http://schemas.microsoft.com/office/powerpoint/2010/main" val="2786075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7022249-75AB-445E-A0E0-8771970C5940}" type="slidenum">
              <a:rPr lang="it-IT" smtClean="0"/>
              <a:pPr/>
              <a:t>23</a:t>
            </a:fld>
            <a:endParaRPr lang="it-IT"/>
          </a:p>
        </p:txBody>
      </p:sp>
    </p:spTree>
    <p:extLst>
      <p:ext uri="{BB962C8B-B14F-4D97-AF65-F5344CB8AC3E}">
        <p14:creationId xmlns="" xmlns:p14="http://schemas.microsoft.com/office/powerpoint/2010/main" val="1715750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32"/>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D7D7E1E9-AA6D-0C40-86E8-020991961E49}" type="datetimeFigureOut">
              <a:rPr lang="it-IT"/>
              <a:pPr/>
              <a:t>26/10/2018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0DE9970-180D-CE43-B169-91D72018CA28}" type="slidenum">
              <a:rPr/>
              <a:pPr/>
              <a:t>‹N›</a:t>
            </a:fld>
            <a:endParaRPr lang="it-IT"/>
          </a:p>
        </p:txBody>
      </p:sp>
    </p:spTree>
    <p:extLst>
      <p:ext uri="{BB962C8B-B14F-4D97-AF65-F5344CB8AC3E}">
        <p14:creationId xmlns="" xmlns:p14="http://schemas.microsoft.com/office/powerpoint/2010/main" val="2994708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7D7E1E9-AA6D-0C40-86E8-020991961E49}" type="datetimeFigureOut">
              <a:rPr lang="it-IT"/>
              <a:pPr/>
              <a:t>26/10/2018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0DE9970-180D-CE43-B169-91D72018CA28}" type="slidenum">
              <a:rPr/>
              <a:pPr/>
              <a:t>‹N›</a:t>
            </a:fld>
            <a:endParaRPr lang="it-IT"/>
          </a:p>
        </p:txBody>
      </p:sp>
    </p:spTree>
    <p:extLst>
      <p:ext uri="{BB962C8B-B14F-4D97-AF65-F5344CB8AC3E}">
        <p14:creationId xmlns="" xmlns:p14="http://schemas.microsoft.com/office/powerpoint/2010/main" val="3858751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45"/>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45"/>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7D7E1E9-AA6D-0C40-86E8-020991961E49}" type="datetimeFigureOut">
              <a:rPr lang="it-IT"/>
              <a:pPr/>
              <a:t>26/10/2018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0DE9970-180D-CE43-B169-91D72018CA28}" type="slidenum">
              <a:rPr/>
              <a:pPr/>
              <a:t>‹N›</a:t>
            </a:fld>
            <a:endParaRPr lang="it-IT"/>
          </a:p>
        </p:txBody>
      </p:sp>
    </p:spTree>
    <p:extLst>
      <p:ext uri="{BB962C8B-B14F-4D97-AF65-F5344CB8AC3E}">
        <p14:creationId xmlns="" xmlns:p14="http://schemas.microsoft.com/office/powerpoint/2010/main" val="393883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7D7E1E9-AA6D-0C40-86E8-020991961E49}" type="datetimeFigureOut">
              <a:rPr lang="it-IT"/>
              <a:pPr/>
              <a:t>26/10/2018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0DE9970-180D-CE43-B169-91D72018CA28}" type="slidenum">
              <a:rPr/>
              <a:pPr/>
              <a:t>‹N›</a:t>
            </a:fld>
            <a:endParaRPr lang="it-IT"/>
          </a:p>
        </p:txBody>
      </p:sp>
    </p:spTree>
    <p:extLst>
      <p:ext uri="{BB962C8B-B14F-4D97-AF65-F5344CB8AC3E}">
        <p14:creationId xmlns="" xmlns:p14="http://schemas.microsoft.com/office/powerpoint/2010/main" val="185732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2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D7D7E1E9-AA6D-0C40-86E8-020991961E49}" type="datetimeFigureOut">
              <a:rPr lang="it-IT"/>
              <a:pPr/>
              <a:t>26/10/2018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0DE9970-180D-CE43-B169-91D72018CA28}" type="slidenum">
              <a:rPr/>
              <a:pPr/>
              <a:t>‹N›</a:t>
            </a:fld>
            <a:endParaRPr lang="it-IT"/>
          </a:p>
        </p:txBody>
      </p:sp>
    </p:spTree>
    <p:extLst>
      <p:ext uri="{BB962C8B-B14F-4D97-AF65-F5344CB8AC3E}">
        <p14:creationId xmlns="" xmlns:p14="http://schemas.microsoft.com/office/powerpoint/2010/main" val="1169433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7D7E1E9-AA6D-0C40-86E8-020991961E49}" type="datetimeFigureOut">
              <a:rPr lang="it-IT"/>
              <a:pPr/>
              <a:t>26/10/2018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0DE9970-180D-CE43-B169-91D72018CA28}" type="slidenum">
              <a:rPr/>
              <a:pPr/>
              <a:t>‹N›</a:t>
            </a:fld>
            <a:endParaRPr lang="it-IT"/>
          </a:p>
        </p:txBody>
      </p:sp>
    </p:spTree>
    <p:extLst>
      <p:ext uri="{BB962C8B-B14F-4D97-AF65-F5344CB8AC3E}">
        <p14:creationId xmlns="" xmlns:p14="http://schemas.microsoft.com/office/powerpoint/2010/main" val="3101590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D7D7E1E9-AA6D-0C40-86E8-020991961E49}" type="datetimeFigureOut">
              <a:rPr lang="it-IT"/>
              <a:pPr/>
              <a:t>26/10/2018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0DE9970-180D-CE43-B169-91D72018CA28}" type="slidenum">
              <a:rPr/>
              <a:pPr/>
              <a:t>‹N›</a:t>
            </a:fld>
            <a:endParaRPr lang="it-IT"/>
          </a:p>
        </p:txBody>
      </p:sp>
    </p:spTree>
    <p:extLst>
      <p:ext uri="{BB962C8B-B14F-4D97-AF65-F5344CB8AC3E}">
        <p14:creationId xmlns="" xmlns:p14="http://schemas.microsoft.com/office/powerpoint/2010/main" val="2429263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D7D7E1E9-AA6D-0C40-86E8-020991961E49}" type="datetimeFigureOut">
              <a:rPr lang="it-IT"/>
              <a:pPr/>
              <a:t>26/10/2018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0DE9970-180D-CE43-B169-91D72018CA28}" type="slidenum">
              <a:rPr/>
              <a:pPr/>
              <a:t>‹N›</a:t>
            </a:fld>
            <a:endParaRPr lang="it-IT"/>
          </a:p>
        </p:txBody>
      </p:sp>
    </p:spTree>
    <p:extLst>
      <p:ext uri="{BB962C8B-B14F-4D97-AF65-F5344CB8AC3E}">
        <p14:creationId xmlns="" xmlns:p14="http://schemas.microsoft.com/office/powerpoint/2010/main" val="905083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7D7E1E9-AA6D-0C40-86E8-020991961E49}" type="datetimeFigureOut">
              <a:rPr lang="it-IT"/>
              <a:pPr/>
              <a:t>26/10/2018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0DE9970-180D-CE43-B169-91D72018CA28}" type="slidenum">
              <a:rPr/>
              <a:pPr/>
              <a:t>‹N›</a:t>
            </a:fld>
            <a:endParaRPr lang="it-IT"/>
          </a:p>
        </p:txBody>
      </p:sp>
    </p:spTree>
    <p:extLst>
      <p:ext uri="{BB962C8B-B14F-4D97-AF65-F5344CB8AC3E}">
        <p14:creationId xmlns="" xmlns:p14="http://schemas.microsoft.com/office/powerpoint/2010/main" val="1055861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9"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8" y="273057"/>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9" y="143510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D7D7E1E9-AA6D-0C40-86E8-020991961E49}" type="datetimeFigureOut">
              <a:rPr lang="it-IT"/>
              <a:pPr/>
              <a:t>26/10/2018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0DE9970-180D-CE43-B169-91D72018CA28}" type="slidenum">
              <a:rPr/>
              <a:pPr/>
              <a:t>‹N›</a:t>
            </a:fld>
            <a:endParaRPr lang="it-IT"/>
          </a:p>
        </p:txBody>
      </p:sp>
    </p:spTree>
    <p:extLst>
      <p:ext uri="{BB962C8B-B14F-4D97-AF65-F5344CB8AC3E}">
        <p14:creationId xmlns="" xmlns:p14="http://schemas.microsoft.com/office/powerpoint/2010/main" val="3399661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D7D7E1E9-AA6D-0C40-86E8-020991961E49}" type="datetimeFigureOut">
              <a:rPr lang="it-IT"/>
              <a:pPr/>
              <a:t>26/10/2018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0DE9970-180D-CE43-B169-91D72018CA28}" type="slidenum">
              <a:rPr/>
              <a:pPr/>
              <a:t>‹N›</a:t>
            </a:fld>
            <a:endParaRPr lang="it-IT"/>
          </a:p>
        </p:txBody>
      </p:sp>
    </p:spTree>
    <p:extLst>
      <p:ext uri="{BB962C8B-B14F-4D97-AF65-F5344CB8AC3E}">
        <p14:creationId xmlns="" xmlns:p14="http://schemas.microsoft.com/office/powerpoint/2010/main" val="3785221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7"/>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D7E1E9-AA6D-0C40-86E8-020991961E49}" type="datetimeFigureOut">
              <a:rPr lang="it-IT"/>
              <a:pPr/>
              <a:t>26/10/2018</a:t>
            </a:fld>
            <a:endParaRPr lang="it-IT"/>
          </a:p>
        </p:txBody>
      </p:sp>
      <p:sp>
        <p:nvSpPr>
          <p:cNvPr id="5" name="Segnaposto piè di pagina 4"/>
          <p:cNvSpPr>
            <a:spLocks noGrp="1"/>
          </p:cNvSpPr>
          <p:nvPr>
            <p:ph type="ftr" sz="quarter" idx="3"/>
          </p:nvPr>
        </p:nvSpPr>
        <p:spPr>
          <a:xfrm>
            <a:off x="3124200" y="635635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DE9970-180D-CE43-B169-91D72018CA28}" type="slidenum">
              <a:rPr/>
              <a:pPr/>
              <a:t>‹N›</a:t>
            </a:fld>
            <a:endParaRPr lang="it-IT"/>
          </a:p>
        </p:txBody>
      </p:sp>
    </p:spTree>
    <p:extLst>
      <p:ext uri="{BB962C8B-B14F-4D97-AF65-F5344CB8AC3E}">
        <p14:creationId xmlns="" xmlns:p14="http://schemas.microsoft.com/office/powerpoint/2010/main" val="3542278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f.picca@regione.puglia.it"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0" y="9525"/>
            <a:ext cx="9144000" cy="6858000"/>
            <a:chOff x="0" y="9525"/>
            <a:chExt cx="9144000" cy="6858000"/>
          </a:xfrm>
        </p:grpSpPr>
        <p:pic>
          <p:nvPicPr>
            <p:cNvPr id="4" name="Immagine 3" descr="4-3PUGLIA.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9525"/>
              <a:ext cx="9144000" cy="6858000"/>
            </a:xfrm>
            <a:prstGeom prst="rect">
              <a:avLst/>
            </a:prstGeom>
          </p:spPr>
        </p:pic>
        <p:sp>
          <p:nvSpPr>
            <p:cNvPr id="5" name="CasellaDiTesto 4"/>
            <p:cNvSpPr txBox="1"/>
            <p:nvPr/>
          </p:nvSpPr>
          <p:spPr>
            <a:xfrm>
              <a:off x="832354" y="3411494"/>
              <a:ext cx="7396719" cy="1938992"/>
            </a:xfrm>
            <a:prstGeom prst="rect">
              <a:avLst/>
            </a:prstGeom>
            <a:noFill/>
          </p:spPr>
          <p:txBody>
            <a:bodyPr wrap="square" rtlCol="0">
              <a:spAutoFit/>
            </a:bodyPr>
            <a:lstStyle/>
            <a:p>
              <a:pPr algn="ctr"/>
              <a:r>
                <a:rPr lang="it-IT" sz="2400" b="1" dirty="0"/>
                <a:t>AVVISO PUBBLICO PER LA PRESENTAZIONE DELLE DOMANDE DI SOSTEGNO DI CUI </a:t>
              </a:r>
              <a:r>
                <a:rPr lang="it-IT" sz="2400" b="1" dirty="0" smtClean="0"/>
                <a:t>ALLA SOTTOMISURA 1.3 </a:t>
              </a:r>
              <a:r>
                <a:rPr lang="it-IT" sz="2400" b="1" i="1" dirty="0" smtClean="0">
                  <a:effectLst>
                    <a:outerShdw blurRad="38100" dist="38100" dir="2700000" algn="tl">
                      <a:srgbClr val="000000">
                        <a:alpha val="43137"/>
                      </a:srgbClr>
                    </a:outerShdw>
                  </a:effectLst>
                </a:rPr>
                <a:t>«</a:t>
              </a:r>
              <a:r>
                <a:rPr lang="it-IT" sz="2400" b="1" i="1" dirty="0">
                  <a:effectLst>
                    <a:outerShdw blurRad="38100" dist="38100" dir="2700000" algn="tl">
                      <a:srgbClr val="000000">
                        <a:alpha val="43137"/>
                      </a:srgbClr>
                    </a:outerShdw>
                  </a:effectLst>
                </a:rPr>
                <a:t>SOSTEGNO A SCAMBI INTERAZIENDALI DI BREVE DURATA NEL SETTORE AGRICOLO E FORESTALE, NONCHÉ A VISITE DI AZIENDE AGRICOLE E </a:t>
              </a:r>
              <a:r>
                <a:rPr lang="it-IT" sz="2400" b="1" i="1" dirty="0" smtClean="0">
                  <a:effectLst>
                    <a:outerShdw blurRad="38100" dist="38100" dir="2700000" algn="tl">
                      <a:srgbClr val="000000">
                        <a:alpha val="43137"/>
                      </a:srgbClr>
                    </a:outerShdw>
                  </a:effectLst>
                </a:rPr>
                <a:t>FORESTALI</a:t>
              </a:r>
              <a:r>
                <a:rPr lang="it-IT" sz="2400" b="1" dirty="0" smtClean="0"/>
                <a:t>»</a:t>
              </a:r>
              <a:endParaRPr lang="it-IT" sz="2400" b="1" dirty="0"/>
            </a:p>
          </p:txBody>
        </p:sp>
      </p:grpSp>
    </p:spTree>
    <p:extLst>
      <p:ext uri="{BB962C8B-B14F-4D97-AF65-F5344CB8AC3E}">
        <p14:creationId xmlns="" xmlns:p14="http://schemas.microsoft.com/office/powerpoint/2010/main" val="4164688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4-3PUGLIA2.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47032" y="0"/>
            <a:ext cx="9144000" cy="6858000"/>
          </a:xfrm>
          <a:prstGeom prst="rect">
            <a:avLst/>
          </a:prstGeom>
        </p:spPr>
      </p:pic>
      <p:sp>
        <p:nvSpPr>
          <p:cNvPr id="5" name="CasellaDiTesto 4"/>
          <p:cNvSpPr txBox="1"/>
          <p:nvPr/>
        </p:nvSpPr>
        <p:spPr>
          <a:xfrm>
            <a:off x="375949" y="674321"/>
            <a:ext cx="8016152" cy="461665"/>
          </a:xfrm>
          <a:prstGeom prst="rect">
            <a:avLst/>
          </a:prstGeom>
          <a:noFill/>
        </p:spPr>
        <p:txBody>
          <a:bodyPr wrap="square" rtlCol="0">
            <a:spAutoFit/>
          </a:bodyPr>
          <a:lstStyle/>
          <a:p>
            <a:pPr algn="ctr"/>
            <a:r>
              <a:rPr lang="it-IT" sz="2400" b="1" dirty="0" smtClean="0"/>
              <a:t>CONDIZIONI DI AMMISSIBILIT</a:t>
            </a:r>
            <a:r>
              <a:rPr lang="it-IT" sz="2400" b="1" dirty="0" smtClean="0">
                <a:latin typeface="Calibri"/>
              </a:rPr>
              <a:t>À</a:t>
            </a:r>
            <a:endParaRPr lang="it-IT" sz="2400" b="1" dirty="0"/>
          </a:p>
        </p:txBody>
      </p:sp>
      <p:sp>
        <p:nvSpPr>
          <p:cNvPr id="2" name="Rettangolo 1"/>
          <p:cNvSpPr/>
          <p:nvPr/>
        </p:nvSpPr>
        <p:spPr>
          <a:xfrm>
            <a:off x="3096" y="905153"/>
            <a:ext cx="723331" cy="272440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it-IT" sz="2400" b="1" dirty="0" smtClean="0">
                <a:solidFill>
                  <a:schemeClr val="tx1"/>
                </a:solidFill>
              </a:rPr>
              <a:t>PROGETTO</a:t>
            </a:r>
            <a:endParaRPr lang="it-IT" sz="2400" b="1" dirty="0">
              <a:solidFill>
                <a:schemeClr val="tx1"/>
              </a:solidFill>
            </a:endParaRPr>
          </a:p>
        </p:txBody>
      </p:sp>
      <p:graphicFrame>
        <p:nvGraphicFramePr>
          <p:cNvPr id="8" name="Tabella 7"/>
          <p:cNvGraphicFramePr>
            <a:graphicFrameLocks noGrp="1"/>
          </p:cNvGraphicFramePr>
          <p:nvPr>
            <p:extLst>
              <p:ext uri="{D42A27DB-BD31-4B8C-83A1-F6EECF244321}">
                <p14:modId xmlns="" xmlns:p14="http://schemas.microsoft.com/office/powerpoint/2010/main" val="2708225330"/>
              </p:ext>
            </p:extLst>
          </p:nvPr>
        </p:nvGraphicFramePr>
        <p:xfrm>
          <a:off x="976541" y="1375113"/>
          <a:ext cx="7497346" cy="2377440"/>
        </p:xfrm>
        <a:graphic>
          <a:graphicData uri="http://schemas.openxmlformats.org/drawingml/2006/table">
            <a:tbl>
              <a:tblPr bandRow="1">
                <a:tableStyleId>{F5AB1C69-6EDB-4FF4-983F-18BD219EF322}</a:tableStyleId>
              </a:tblPr>
              <a:tblGrid>
                <a:gridCol w="7497346"/>
              </a:tblGrid>
              <a:tr h="751583">
                <a:tc>
                  <a:txBody>
                    <a:bodyPr/>
                    <a:lstStyle/>
                    <a:p>
                      <a:pPr marL="342900" marR="0" lvl="0" indent="-342900" algn="just" defTabSz="457200" rtl="0" eaLnBrk="1" fontAlgn="auto" latinLnBrk="0" hangingPunct="1">
                        <a:lnSpc>
                          <a:spcPct val="100000"/>
                        </a:lnSpc>
                        <a:spcBef>
                          <a:spcPts val="0"/>
                        </a:spcBef>
                        <a:spcAft>
                          <a:spcPts val="0"/>
                        </a:spcAft>
                        <a:buClrTx/>
                        <a:buSzTx/>
                        <a:buFont typeface="+mj-lt"/>
                        <a:buAutoNum type="arabicPeriod" startAt="3"/>
                        <a:tabLst/>
                        <a:defRPr/>
                      </a:pPr>
                      <a:r>
                        <a:rPr lang="it-IT" sz="1800" strike="noStrike" kern="1200" dirty="0" smtClean="0">
                          <a:solidFill>
                            <a:schemeClr val="dk1"/>
                          </a:solidFill>
                          <a:effectLst/>
                          <a:latin typeface="+mn-lt"/>
                          <a:ea typeface="+mn-ea"/>
                          <a:cs typeface="+mn-cs"/>
                        </a:rPr>
                        <a:t>Il richiedente deve assicurare una modalità di selezione dei soggetti destinatari che favorisca prioritariamente il reclutamento di giovani imprenditori agricoli (insediati negli ultimi 5 anni), agricoltori che praticano forme di agricoltura sostenibile (biologica, conservativa, integrata, etc.) e imprenditori impiegati nella diversificazione extra agricole</a:t>
                      </a:r>
                      <a:endParaRPr lang="it-IT" sz="1800" b="1" strike="noStrike" baseline="0" dirty="0" smtClean="0"/>
                    </a:p>
                  </a:txBody>
                  <a:tcPr anchor="ctr"/>
                </a:tc>
              </a:tr>
              <a:tr h="653668">
                <a:tc>
                  <a:txBody>
                    <a:bodyPr/>
                    <a:lstStyle/>
                    <a:p>
                      <a:pPr marL="342900" marR="0" indent="-342900" algn="just" defTabSz="457200" rtl="0" eaLnBrk="1" fontAlgn="auto" latinLnBrk="0" hangingPunct="1">
                        <a:lnSpc>
                          <a:spcPct val="100000"/>
                        </a:lnSpc>
                        <a:spcBef>
                          <a:spcPts val="0"/>
                        </a:spcBef>
                        <a:spcAft>
                          <a:spcPts val="0"/>
                        </a:spcAft>
                        <a:buClrTx/>
                        <a:buSzTx/>
                        <a:buFont typeface="+mj-lt"/>
                        <a:buAutoNum type="arabicPeriod" startAt="4"/>
                        <a:tabLst/>
                        <a:defRPr/>
                      </a:pPr>
                      <a:r>
                        <a:rPr lang="it-IT" sz="1800" kern="1200" dirty="0" smtClean="0">
                          <a:solidFill>
                            <a:schemeClr val="dk1"/>
                          </a:solidFill>
                          <a:effectLst/>
                          <a:latin typeface="+mn-lt"/>
                          <a:ea typeface="+mn-ea"/>
                          <a:cs typeface="+mn-cs"/>
                        </a:rPr>
                        <a:t>Il progetto deve raggiungere il punteggio minimo ammissibile indicato nei criteri di selezione, nel rispetto dei singoli punteggi soglia stabiliti. Nello</a:t>
                      </a:r>
                      <a:r>
                        <a:rPr lang="it-IT" sz="1800" kern="1200" baseline="0" dirty="0" smtClean="0">
                          <a:solidFill>
                            <a:schemeClr val="dk1"/>
                          </a:solidFill>
                          <a:effectLst/>
                          <a:latin typeface="+mn-lt"/>
                          <a:ea typeface="+mn-ea"/>
                          <a:cs typeface="+mn-cs"/>
                        </a:rPr>
                        <a:t> specifico il punteggio minimo è pari a 40 punti.</a:t>
                      </a:r>
                      <a:endParaRPr lang="it-IT" sz="1800" b="1" baseline="0" dirty="0" smtClean="0"/>
                    </a:p>
                  </a:txBody>
                  <a:tcPr anchor="ctr"/>
                </a:tc>
              </a:tr>
            </a:tbl>
          </a:graphicData>
        </a:graphic>
      </p:graphicFrame>
    </p:spTree>
    <p:extLst>
      <p:ext uri="{BB962C8B-B14F-4D97-AF65-F5344CB8AC3E}">
        <p14:creationId xmlns="" xmlns:p14="http://schemas.microsoft.com/office/powerpoint/2010/main" val="1277972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4-3PUGLIA2.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87975" y="0"/>
            <a:ext cx="9144000" cy="6858000"/>
          </a:xfrm>
          <a:prstGeom prst="rect">
            <a:avLst/>
          </a:prstGeom>
        </p:spPr>
      </p:pic>
      <p:sp>
        <p:nvSpPr>
          <p:cNvPr id="5" name="CasellaDiTesto 4"/>
          <p:cNvSpPr txBox="1"/>
          <p:nvPr/>
        </p:nvSpPr>
        <p:spPr>
          <a:xfrm>
            <a:off x="375949" y="674321"/>
            <a:ext cx="8016152" cy="461665"/>
          </a:xfrm>
          <a:prstGeom prst="rect">
            <a:avLst/>
          </a:prstGeom>
          <a:noFill/>
        </p:spPr>
        <p:txBody>
          <a:bodyPr wrap="square" rtlCol="0">
            <a:spAutoFit/>
          </a:bodyPr>
          <a:lstStyle/>
          <a:p>
            <a:pPr algn="ctr"/>
            <a:r>
              <a:rPr lang="it-IT" sz="2400" b="1" dirty="0" smtClean="0"/>
              <a:t>DESTINATARI FINALI DEL PROGETTO</a:t>
            </a:r>
            <a:endParaRPr lang="it-IT" sz="2400" b="1" dirty="0"/>
          </a:p>
        </p:txBody>
      </p:sp>
      <p:graphicFrame>
        <p:nvGraphicFramePr>
          <p:cNvPr id="8" name="Tabella 7"/>
          <p:cNvGraphicFramePr>
            <a:graphicFrameLocks noGrp="1"/>
          </p:cNvGraphicFramePr>
          <p:nvPr>
            <p:extLst>
              <p:ext uri="{D42A27DB-BD31-4B8C-83A1-F6EECF244321}">
                <p14:modId xmlns="" xmlns:p14="http://schemas.microsoft.com/office/powerpoint/2010/main" val="3840011939"/>
              </p:ext>
            </p:extLst>
          </p:nvPr>
        </p:nvGraphicFramePr>
        <p:xfrm>
          <a:off x="911306" y="1415807"/>
          <a:ext cx="7497346" cy="810608"/>
        </p:xfrm>
        <a:graphic>
          <a:graphicData uri="http://schemas.openxmlformats.org/drawingml/2006/table">
            <a:tbl>
              <a:tblPr bandRow="1">
                <a:tableStyleId>{F5AB1C69-6EDB-4FF4-983F-18BD219EF322}</a:tableStyleId>
              </a:tblPr>
              <a:tblGrid>
                <a:gridCol w="7497346"/>
              </a:tblGrid>
              <a:tr h="405304">
                <a:tc>
                  <a:txBody>
                    <a:bodyPr/>
                    <a:lstStyle/>
                    <a:p>
                      <a:pPr marL="342900" marR="0" indent="-342900" algn="just" defTabSz="457200" rtl="0" eaLnBrk="1" fontAlgn="auto" latinLnBrk="0" hangingPunct="1">
                        <a:lnSpc>
                          <a:spcPct val="100000"/>
                        </a:lnSpc>
                        <a:spcBef>
                          <a:spcPts val="0"/>
                        </a:spcBef>
                        <a:spcAft>
                          <a:spcPts val="0"/>
                        </a:spcAft>
                        <a:buClrTx/>
                        <a:buSzTx/>
                        <a:buFont typeface="+mj-lt"/>
                        <a:buAutoNum type="arabicPeriod"/>
                        <a:tabLst/>
                        <a:defRPr/>
                      </a:pPr>
                      <a:r>
                        <a:rPr lang="it-IT" sz="1800" kern="1200" dirty="0" smtClean="0">
                          <a:solidFill>
                            <a:schemeClr val="dk1"/>
                          </a:solidFill>
                          <a:effectLst/>
                          <a:latin typeface="+mn-lt"/>
                          <a:ea typeface="+mn-ea"/>
                          <a:cs typeface="+mn-cs"/>
                        </a:rPr>
                        <a:t>Le imprese agricole, con sede legale nel territorio regionale</a:t>
                      </a:r>
                      <a:endParaRPr lang="it-IT" sz="1800" baseline="0" dirty="0" smtClean="0"/>
                    </a:p>
                  </a:txBody>
                  <a:tcPr anchor="ctr"/>
                </a:tc>
              </a:tr>
              <a:tr h="405304">
                <a:tc>
                  <a:txBody>
                    <a:bodyPr/>
                    <a:lstStyle/>
                    <a:p>
                      <a:pPr marL="342900" lvl="0" indent="-342900" algn="just">
                        <a:buFont typeface="+mj-lt"/>
                        <a:buAutoNum type="arabicPeriod" startAt="2"/>
                      </a:pPr>
                      <a:r>
                        <a:rPr lang="it-IT" sz="1800" kern="1200" dirty="0" smtClean="0">
                          <a:solidFill>
                            <a:schemeClr val="dk1"/>
                          </a:solidFill>
                          <a:effectLst/>
                          <a:latin typeface="+mn-lt"/>
                          <a:ea typeface="+mn-ea"/>
                          <a:cs typeface="+mn-cs"/>
                        </a:rPr>
                        <a:t>Le imprese forestali, con sede legale nel territorio regionale</a:t>
                      </a:r>
                      <a:endParaRPr lang="it-IT" sz="1800" kern="1200" dirty="0">
                        <a:solidFill>
                          <a:schemeClr val="dk1"/>
                        </a:solidFill>
                        <a:effectLst/>
                        <a:latin typeface="+mn-lt"/>
                        <a:ea typeface="+mn-ea"/>
                        <a:cs typeface="+mn-cs"/>
                      </a:endParaRPr>
                    </a:p>
                  </a:txBody>
                  <a:tcPr anchor="ctr"/>
                </a:tc>
              </a:tr>
            </a:tbl>
          </a:graphicData>
        </a:graphic>
      </p:graphicFrame>
      <p:graphicFrame>
        <p:nvGraphicFramePr>
          <p:cNvPr id="7" name="Tabella 6"/>
          <p:cNvGraphicFramePr>
            <a:graphicFrameLocks noGrp="1"/>
          </p:cNvGraphicFramePr>
          <p:nvPr>
            <p:extLst>
              <p:ext uri="{D42A27DB-BD31-4B8C-83A1-F6EECF244321}">
                <p14:modId xmlns="" xmlns:p14="http://schemas.microsoft.com/office/powerpoint/2010/main" val="1349209198"/>
              </p:ext>
            </p:extLst>
          </p:nvPr>
        </p:nvGraphicFramePr>
        <p:xfrm>
          <a:off x="923436" y="2958859"/>
          <a:ext cx="7497346" cy="1036623"/>
        </p:xfrm>
        <a:graphic>
          <a:graphicData uri="http://schemas.openxmlformats.org/drawingml/2006/table">
            <a:tbl>
              <a:tblPr bandRow="1">
                <a:tableStyleId>{F5AB1C69-6EDB-4FF4-983F-18BD219EF322}</a:tableStyleId>
              </a:tblPr>
              <a:tblGrid>
                <a:gridCol w="7497346"/>
              </a:tblGrid>
              <a:tr h="396543">
                <a:tc>
                  <a:txBody>
                    <a:bodyPr/>
                    <a:lstStyle/>
                    <a:p>
                      <a:r>
                        <a:rPr lang="it-IT" dirty="0" smtClean="0"/>
                        <a:t>Possono partecipare</a:t>
                      </a:r>
                      <a:r>
                        <a:rPr lang="it-IT" baseline="0" dirty="0" smtClean="0"/>
                        <a:t> anche i lavoratori dipendenti delle imprese agricole/forestali.</a:t>
                      </a:r>
                      <a:endParaRPr lang="it-IT" dirty="0"/>
                    </a:p>
                  </a:txBody>
                  <a:tcPr anchor="ctr"/>
                </a:tc>
              </a:tr>
              <a:tr h="396543">
                <a:tc>
                  <a:txBody>
                    <a:bodyPr/>
                    <a:lstStyle/>
                    <a:p>
                      <a:r>
                        <a:rPr lang="it-IT" dirty="0" smtClean="0"/>
                        <a:t>Il limiti massimo di</a:t>
                      </a:r>
                      <a:r>
                        <a:rPr lang="it-IT" baseline="0" dirty="0" smtClean="0"/>
                        <a:t> partecipanti è di 1 unità per impresa.</a:t>
                      </a:r>
                      <a:endParaRPr lang="it-IT" dirty="0"/>
                    </a:p>
                  </a:txBody>
                  <a:tcPr anchor="ctr"/>
                </a:tc>
              </a:tr>
            </a:tbl>
          </a:graphicData>
        </a:graphic>
      </p:graphicFrame>
      <p:sp>
        <p:nvSpPr>
          <p:cNvPr id="9" name="Rettangolo 8"/>
          <p:cNvSpPr/>
          <p:nvPr/>
        </p:nvSpPr>
        <p:spPr>
          <a:xfrm>
            <a:off x="14283" y="1135986"/>
            <a:ext cx="723331" cy="294276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it-IT" sz="2400" b="1" dirty="0">
                <a:solidFill>
                  <a:schemeClr val="tx1"/>
                </a:solidFill>
              </a:rPr>
              <a:t>DESTINATARI</a:t>
            </a:r>
          </a:p>
        </p:txBody>
      </p:sp>
    </p:spTree>
    <p:extLst>
      <p:ext uri="{BB962C8B-B14F-4D97-AF65-F5344CB8AC3E}">
        <p14:creationId xmlns="" xmlns:p14="http://schemas.microsoft.com/office/powerpoint/2010/main" val="2675586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7975" y="10633"/>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375949" y="684940"/>
            <a:ext cx="8016152" cy="461665"/>
          </a:xfrm>
          <a:prstGeom prst="rect">
            <a:avLst/>
          </a:prstGeom>
          <a:noFill/>
        </p:spPr>
        <p:txBody>
          <a:bodyPr wrap="square" rtlCol="0">
            <a:spAutoFit/>
          </a:bodyPr>
          <a:lstStyle/>
          <a:p>
            <a:pPr algn="ctr"/>
            <a:r>
              <a:rPr lang="it-IT" sz="2400" b="1" dirty="0" smtClean="0"/>
              <a:t>TIPOLOGIA DI INVESTIMENTO E COSTI AMMISSIBILI</a:t>
            </a:r>
            <a:endParaRPr lang="it-IT" sz="2400" b="1" dirty="0"/>
          </a:p>
        </p:txBody>
      </p:sp>
      <p:graphicFrame>
        <p:nvGraphicFramePr>
          <p:cNvPr id="4" name="Diagramma 3"/>
          <p:cNvGraphicFramePr/>
          <p:nvPr>
            <p:extLst>
              <p:ext uri="{D42A27DB-BD31-4B8C-83A1-F6EECF244321}">
                <p14:modId xmlns="" xmlns:p14="http://schemas.microsoft.com/office/powerpoint/2010/main" val="598747061"/>
              </p:ext>
            </p:extLst>
          </p:nvPr>
        </p:nvGraphicFramePr>
        <p:xfrm>
          <a:off x="432000" y="1519831"/>
          <a:ext cx="8280000" cy="4457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367616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4-3PUGLIA2.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87975" y="0"/>
            <a:ext cx="9144000" cy="6858000"/>
          </a:xfrm>
          <a:prstGeom prst="rect">
            <a:avLst/>
          </a:prstGeom>
        </p:spPr>
      </p:pic>
      <p:sp>
        <p:nvSpPr>
          <p:cNvPr id="5" name="CasellaDiTesto 4"/>
          <p:cNvSpPr txBox="1"/>
          <p:nvPr/>
        </p:nvSpPr>
        <p:spPr>
          <a:xfrm>
            <a:off x="375949" y="674321"/>
            <a:ext cx="8016152" cy="461665"/>
          </a:xfrm>
          <a:prstGeom prst="rect">
            <a:avLst/>
          </a:prstGeom>
          <a:noFill/>
        </p:spPr>
        <p:txBody>
          <a:bodyPr wrap="square" rtlCol="0">
            <a:spAutoFit/>
          </a:bodyPr>
          <a:lstStyle/>
          <a:p>
            <a:pPr algn="ctr"/>
            <a:r>
              <a:rPr lang="it-IT" sz="2400" b="1" dirty="0"/>
              <a:t>TIPOLOGIA DI INVESTIMENTO E COSTI AMMISSIBILI</a:t>
            </a:r>
          </a:p>
        </p:txBody>
      </p:sp>
      <p:graphicFrame>
        <p:nvGraphicFramePr>
          <p:cNvPr id="7" name="Tabella 6"/>
          <p:cNvGraphicFramePr>
            <a:graphicFrameLocks noGrp="1"/>
          </p:cNvGraphicFramePr>
          <p:nvPr>
            <p:extLst>
              <p:ext uri="{D42A27DB-BD31-4B8C-83A1-F6EECF244321}">
                <p14:modId xmlns="" xmlns:p14="http://schemas.microsoft.com/office/powerpoint/2010/main" val="2496989497"/>
              </p:ext>
            </p:extLst>
          </p:nvPr>
        </p:nvGraphicFramePr>
        <p:xfrm>
          <a:off x="1009935" y="1599465"/>
          <a:ext cx="7497346" cy="4236720"/>
        </p:xfrm>
        <a:graphic>
          <a:graphicData uri="http://schemas.openxmlformats.org/drawingml/2006/table">
            <a:tbl>
              <a:tblPr bandRow="1">
                <a:tableStyleId>{F5AB1C69-6EDB-4FF4-983F-18BD219EF322}</a:tableStyleId>
              </a:tblPr>
              <a:tblGrid>
                <a:gridCol w="7497346"/>
              </a:tblGrid>
              <a:tr h="504000">
                <a:tc>
                  <a:txBody>
                    <a:bodyPr/>
                    <a:lstStyle/>
                    <a:p>
                      <a:pPr algn="just"/>
                      <a:r>
                        <a:rPr lang="it-IT" sz="1600" kern="1200" dirty="0" smtClean="0">
                          <a:solidFill>
                            <a:schemeClr val="dk1"/>
                          </a:solidFill>
                          <a:effectLst/>
                          <a:latin typeface="+mn-lt"/>
                          <a:ea typeface="+mn-ea"/>
                          <a:cs typeface="+mn-cs"/>
                        </a:rPr>
                        <a:t>Per i costi inerenti le attività di trasferimento di conoscenze nell’ambito dell’attività di scambio interaziendale</a:t>
                      </a:r>
                      <a:r>
                        <a:rPr lang="it-IT" sz="1600" kern="1200" baseline="0" dirty="0" smtClean="0">
                          <a:solidFill>
                            <a:schemeClr val="dk1"/>
                          </a:solidFill>
                          <a:effectLst/>
                          <a:latin typeface="+mn-lt"/>
                          <a:ea typeface="+mn-ea"/>
                          <a:cs typeface="+mn-cs"/>
                        </a:rPr>
                        <a:t> o di visite di azienda</a:t>
                      </a:r>
                      <a:r>
                        <a:rPr lang="it-IT" sz="1600" kern="1200" dirty="0" smtClean="0">
                          <a:solidFill>
                            <a:schemeClr val="dk1"/>
                          </a:solidFill>
                          <a:effectLst/>
                          <a:latin typeface="+mn-lt"/>
                          <a:ea typeface="+mn-ea"/>
                          <a:cs typeface="+mn-cs"/>
                        </a:rPr>
                        <a:t>, ai fini della determinazione e della verifica della spesa ammissibile a contributo, viene applicata l’unità di costo standard orario definita in ragione dell’opzione b) del comma 1 dell’art. 67 del Regolamento UE n. 1303/2013.  </a:t>
                      </a:r>
                    </a:p>
                    <a:p>
                      <a:pPr algn="just"/>
                      <a:endParaRPr lang="it-IT" sz="1600" kern="1200" dirty="0" smtClean="0">
                        <a:solidFill>
                          <a:schemeClr val="dk1"/>
                        </a:solidFill>
                        <a:effectLst/>
                        <a:latin typeface="+mn-lt"/>
                        <a:ea typeface="+mn-ea"/>
                        <a:cs typeface="+mn-cs"/>
                      </a:endParaRPr>
                    </a:p>
                    <a:p>
                      <a:pPr algn="just"/>
                      <a:r>
                        <a:rPr lang="it-IT" sz="1600" kern="1200" dirty="0" smtClean="0">
                          <a:solidFill>
                            <a:schemeClr val="dk1"/>
                          </a:solidFill>
                          <a:effectLst/>
                          <a:latin typeface="+mn-lt"/>
                          <a:ea typeface="+mn-ea"/>
                          <a:cs typeface="+mn-cs"/>
                        </a:rPr>
                        <a:t>Nello specifico vengono applicati i seguenti tre valori standard espressi in euro:</a:t>
                      </a:r>
                    </a:p>
                    <a:p>
                      <a:pPr marL="742950" lvl="1" indent="-285750" algn="just">
                        <a:buFont typeface="Arial" panose="020B0604020202020204" pitchFamily="34" charset="0"/>
                        <a:buChar char="•"/>
                      </a:pPr>
                      <a:r>
                        <a:rPr lang="it-IT" sz="1600" u="none" strike="noStrike" kern="1200" dirty="0" smtClean="0">
                          <a:solidFill>
                            <a:schemeClr val="dk1"/>
                          </a:solidFill>
                          <a:effectLst/>
                          <a:latin typeface="+mn-lt"/>
                          <a:ea typeface="+mn-ea"/>
                          <a:cs typeface="+mn-cs"/>
                        </a:rPr>
                        <a:t>Valore di spesa ammissibile pari a 25,00 EUR per allievo e per ogni ora di partecipazione a corsi ed attività gruppo di durata uguale o inferiore a 29 ore;</a:t>
                      </a:r>
                      <a:endParaRPr lang="it-IT" sz="1600" u="none" strike="noStrike" dirty="0" smtClean="0">
                        <a:effectLst/>
                      </a:endParaRPr>
                    </a:p>
                    <a:p>
                      <a:pPr marL="742950" lvl="1" indent="-285750" algn="just">
                        <a:buFont typeface="Arial" panose="020B0604020202020204" pitchFamily="34" charset="0"/>
                        <a:buChar char="•"/>
                      </a:pPr>
                      <a:r>
                        <a:rPr lang="it-IT" sz="1600" u="none" strike="noStrike" kern="1200" dirty="0" smtClean="0">
                          <a:solidFill>
                            <a:schemeClr val="dk1"/>
                          </a:solidFill>
                          <a:effectLst/>
                          <a:latin typeface="+mn-lt"/>
                          <a:ea typeface="+mn-ea"/>
                          <a:cs typeface="+mn-cs"/>
                        </a:rPr>
                        <a:t>Valore di spesa ammissibile pari a 23,18 EUR per allievo e per ogni ora di partecipazione a corsi ed attività di gruppo di durata compresa tra 30 e 89 ore.</a:t>
                      </a:r>
                      <a:endParaRPr lang="it-IT" sz="1600" u="none" strike="noStrike" dirty="0" smtClean="0">
                        <a:effectLst/>
                      </a:endParaRPr>
                    </a:p>
                    <a:p>
                      <a:pPr marL="742950" lvl="1" indent="-285750" algn="just">
                        <a:buFont typeface="Arial" panose="020B0604020202020204" pitchFamily="34" charset="0"/>
                        <a:buChar char="•"/>
                      </a:pPr>
                      <a:r>
                        <a:rPr lang="it-IT" sz="1600" u="none" strike="noStrike" kern="1200" dirty="0" smtClean="0">
                          <a:solidFill>
                            <a:schemeClr val="dk1"/>
                          </a:solidFill>
                          <a:effectLst/>
                          <a:latin typeface="+mn-lt"/>
                          <a:ea typeface="+mn-ea"/>
                          <a:cs typeface="+mn-cs"/>
                        </a:rPr>
                        <a:t>Valore di spesa ammissibile pari a 21,11 EUR per allievo e per ogni ora di partecipazione a corsi ed attività di gruppo di durata compresa tra 90 e 150 ore.</a:t>
                      </a:r>
                    </a:p>
                    <a:p>
                      <a:pPr marL="0" lvl="0" indent="0" algn="just">
                        <a:buFont typeface="Arial" panose="020B0604020202020204" pitchFamily="34" charset="0"/>
                        <a:buNone/>
                      </a:pPr>
                      <a:endParaRPr lang="it-IT" sz="1600" u="none" strike="noStrike" kern="1200" dirty="0" smtClean="0">
                        <a:solidFill>
                          <a:schemeClr val="dk1"/>
                        </a:solidFill>
                        <a:effectLst/>
                        <a:latin typeface="+mn-lt"/>
                        <a:ea typeface="+mn-ea"/>
                        <a:cs typeface="+mn-cs"/>
                      </a:endParaRPr>
                    </a:p>
                    <a:p>
                      <a:pPr marL="0" lvl="0" indent="0" algn="just">
                        <a:buFont typeface="Arial" panose="020B0604020202020204" pitchFamily="34" charset="0"/>
                        <a:buNone/>
                      </a:pPr>
                      <a:r>
                        <a:rPr lang="it-IT" sz="1600" u="none" strike="noStrike" kern="1200" dirty="0" smtClean="0">
                          <a:solidFill>
                            <a:schemeClr val="dk1"/>
                          </a:solidFill>
                          <a:effectLst/>
                          <a:latin typeface="+mn-lt"/>
                          <a:ea typeface="+mn-ea"/>
                          <a:cs typeface="+mn-cs"/>
                        </a:rPr>
                        <a:t>Il costo sostenuto per l’attività di trasferimento di conoscenze sarà riconosciuto nel limite massimo delle 150 ore</a:t>
                      </a:r>
                      <a:r>
                        <a:rPr lang="it-IT" sz="1600" u="none" strike="noStrike" kern="1200" baseline="0" dirty="0" smtClean="0">
                          <a:solidFill>
                            <a:schemeClr val="dk1"/>
                          </a:solidFill>
                          <a:effectLst/>
                          <a:latin typeface="+mn-lt"/>
                          <a:ea typeface="+mn-ea"/>
                          <a:cs typeface="+mn-cs"/>
                        </a:rPr>
                        <a:t> per ciascuna iniziativa di scambio interaziendale e nel limite  massimo delle 32,5 ore per iniziative di visite aziendali, previste nel progetto. </a:t>
                      </a:r>
                      <a:endParaRPr lang="it-IT" sz="1600" u="none" strike="noStrike" kern="1200" dirty="0" smtClean="0">
                        <a:solidFill>
                          <a:schemeClr val="dk1"/>
                        </a:solidFill>
                        <a:effectLst/>
                        <a:latin typeface="+mn-lt"/>
                        <a:ea typeface="+mn-ea"/>
                        <a:cs typeface="+mn-cs"/>
                      </a:endParaRPr>
                    </a:p>
                  </a:txBody>
                  <a:tcPr anchor="ctr"/>
                </a:tc>
              </a:tr>
            </a:tbl>
          </a:graphicData>
        </a:graphic>
      </p:graphicFrame>
      <p:sp>
        <p:nvSpPr>
          <p:cNvPr id="2" name="Rettangolo 1"/>
          <p:cNvSpPr/>
          <p:nvPr/>
        </p:nvSpPr>
        <p:spPr>
          <a:xfrm>
            <a:off x="0" y="1360994"/>
            <a:ext cx="723331" cy="429768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it-IT" sz="2400" b="1" dirty="0" smtClean="0">
                <a:solidFill>
                  <a:schemeClr val="tx1"/>
                </a:solidFill>
              </a:rPr>
              <a:t>Attività di trasferimento </a:t>
            </a:r>
            <a:r>
              <a:rPr lang="it-IT" sz="2400" b="1" dirty="0">
                <a:solidFill>
                  <a:schemeClr val="tx1"/>
                </a:solidFill>
              </a:rPr>
              <a:t>di conoscenze</a:t>
            </a:r>
            <a:endParaRPr lang="it-IT" sz="2400" b="1" dirty="0" smtClean="0">
              <a:solidFill>
                <a:schemeClr val="tx1"/>
              </a:solidFill>
            </a:endParaRPr>
          </a:p>
        </p:txBody>
      </p:sp>
    </p:spTree>
    <p:extLst>
      <p:ext uri="{BB962C8B-B14F-4D97-AF65-F5344CB8AC3E}">
        <p14:creationId xmlns="" xmlns:p14="http://schemas.microsoft.com/office/powerpoint/2010/main" val="3626175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4-3PUGLIA2.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87975" y="0"/>
            <a:ext cx="9144000" cy="6858000"/>
          </a:xfrm>
          <a:prstGeom prst="rect">
            <a:avLst/>
          </a:prstGeom>
        </p:spPr>
      </p:pic>
      <p:sp>
        <p:nvSpPr>
          <p:cNvPr id="5" name="CasellaDiTesto 4"/>
          <p:cNvSpPr txBox="1"/>
          <p:nvPr/>
        </p:nvSpPr>
        <p:spPr>
          <a:xfrm>
            <a:off x="375949" y="674321"/>
            <a:ext cx="8016152" cy="461665"/>
          </a:xfrm>
          <a:prstGeom prst="rect">
            <a:avLst/>
          </a:prstGeom>
          <a:noFill/>
        </p:spPr>
        <p:txBody>
          <a:bodyPr wrap="square" rtlCol="0">
            <a:spAutoFit/>
          </a:bodyPr>
          <a:lstStyle/>
          <a:p>
            <a:pPr algn="ctr"/>
            <a:r>
              <a:rPr lang="it-IT" sz="2400" b="1" dirty="0"/>
              <a:t>TIPOLOGIA DI INVESTIMENTO E COSTI AMMISSIBILI</a:t>
            </a:r>
          </a:p>
        </p:txBody>
      </p:sp>
      <p:graphicFrame>
        <p:nvGraphicFramePr>
          <p:cNvPr id="7" name="Tabella 6"/>
          <p:cNvGraphicFramePr>
            <a:graphicFrameLocks noGrp="1"/>
          </p:cNvGraphicFramePr>
          <p:nvPr>
            <p:extLst>
              <p:ext uri="{D42A27DB-BD31-4B8C-83A1-F6EECF244321}">
                <p14:modId xmlns="" xmlns:p14="http://schemas.microsoft.com/office/powerpoint/2010/main" val="2439096426"/>
              </p:ext>
            </p:extLst>
          </p:nvPr>
        </p:nvGraphicFramePr>
        <p:xfrm>
          <a:off x="1009935" y="1265463"/>
          <a:ext cx="7497346" cy="4603075"/>
        </p:xfrm>
        <a:graphic>
          <a:graphicData uri="http://schemas.openxmlformats.org/drawingml/2006/table">
            <a:tbl>
              <a:tblPr bandRow="1">
                <a:tableStyleId>{F5AB1C69-6EDB-4FF4-983F-18BD219EF322}</a:tableStyleId>
              </a:tblPr>
              <a:tblGrid>
                <a:gridCol w="7497346"/>
              </a:tblGrid>
              <a:tr h="4603075">
                <a:tc>
                  <a:txBody>
                    <a:bodyPr/>
                    <a:lstStyle/>
                    <a:p>
                      <a:pPr algn="just"/>
                      <a:r>
                        <a:rPr lang="it-IT" sz="1600" kern="1200" dirty="0" smtClean="0">
                          <a:solidFill>
                            <a:schemeClr val="dk1"/>
                          </a:solidFill>
                          <a:effectLst/>
                          <a:latin typeface="+mn-lt"/>
                          <a:ea typeface="+mn-ea"/>
                          <a:cs typeface="+mn-cs"/>
                        </a:rPr>
                        <a:t>Per i costi di viaggio, alloggio e vitto, viene applicata l'opzione definita alla lettera c) del comma 1 dell’art. 67 del Reg. (UE) n. 1303/2013. </a:t>
                      </a:r>
                    </a:p>
                    <a:p>
                      <a:pPr algn="just"/>
                      <a:endParaRPr lang="it-IT" sz="1600" kern="1200" dirty="0" smtClean="0">
                        <a:solidFill>
                          <a:schemeClr val="dk1"/>
                        </a:solidFill>
                        <a:effectLst/>
                        <a:latin typeface="+mn-lt"/>
                        <a:ea typeface="+mn-ea"/>
                        <a:cs typeface="+mn-cs"/>
                      </a:endParaRPr>
                    </a:p>
                    <a:p>
                      <a:pPr algn="just"/>
                      <a:r>
                        <a:rPr lang="it-IT" sz="1600" kern="1200" dirty="0" smtClean="0">
                          <a:solidFill>
                            <a:schemeClr val="dk1"/>
                          </a:solidFill>
                          <a:effectLst/>
                          <a:latin typeface="+mn-lt"/>
                          <a:ea typeface="+mn-ea"/>
                          <a:cs typeface="+mn-cs"/>
                        </a:rPr>
                        <a:t>La spesa ammissibile deve essere determinata su base forfettaria pari ai valori corrispondenti contenuti nella seguente tabella, già in uso nei progetti ERASMUS della Unione Europea:</a:t>
                      </a:r>
                      <a:endParaRPr lang="it-IT" sz="1600" dirty="0" smtClean="0">
                        <a:effectLst/>
                      </a:endParaRPr>
                    </a:p>
                    <a:p>
                      <a:pPr algn="just"/>
                      <a:endParaRPr lang="it-IT" sz="1600" u="none" strike="noStrike" dirty="0" smtClean="0">
                        <a:effectLst/>
                      </a:endParaRPr>
                    </a:p>
                    <a:p>
                      <a:pPr algn="just"/>
                      <a:endParaRPr lang="it-IT" sz="1600" u="none" strike="noStrike" dirty="0" smtClean="0">
                        <a:effectLst/>
                      </a:endParaRPr>
                    </a:p>
                    <a:p>
                      <a:pPr algn="just"/>
                      <a:endParaRPr lang="it-IT" sz="1600" u="none" strike="noStrike" dirty="0" smtClean="0">
                        <a:effectLst/>
                      </a:endParaRPr>
                    </a:p>
                    <a:p>
                      <a:pPr algn="just"/>
                      <a:endParaRPr lang="it-IT" sz="1600" u="none" strike="noStrike" dirty="0" smtClean="0">
                        <a:effectLst/>
                      </a:endParaRPr>
                    </a:p>
                    <a:p>
                      <a:pPr algn="just"/>
                      <a:endParaRPr lang="it-IT" sz="1600" u="none" strike="noStrike" dirty="0" smtClean="0">
                        <a:effectLst/>
                      </a:endParaRPr>
                    </a:p>
                    <a:p>
                      <a:pPr algn="just"/>
                      <a:endParaRPr lang="it-IT" sz="1600" u="none" strike="noStrike" dirty="0" smtClean="0">
                        <a:effectLst/>
                      </a:endParaRPr>
                    </a:p>
                    <a:p>
                      <a:pPr algn="just"/>
                      <a:endParaRPr lang="it-IT" sz="1600" u="none" strike="noStrike" dirty="0" smtClean="0">
                        <a:effectLst/>
                      </a:endParaRPr>
                    </a:p>
                    <a:p>
                      <a:pPr algn="just"/>
                      <a:endParaRPr lang="it-IT" sz="1600" u="none" strike="noStrike" dirty="0" smtClean="0">
                        <a:effectLst/>
                      </a:endParaRPr>
                    </a:p>
                    <a:p>
                      <a:pPr algn="just"/>
                      <a:endParaRPr lang="it-IT" sz="1600" u="none" strike="noStrike" dirty="0" smtClean="0">
                        <a:effectLst/>
                      </a:endParaRPr>
                    </a:p>
                    <a:p>
                      <a:pPr algn="just"/>
                      <a:endParaRPr lang="it-IT" sz="1600" u="none" strike="noStrike" dirty="0" smtClean="0">
                        <a:effectLst/>
                      </a:endParaRPr>
                    </a:p>
                    <a:p>
                      <a:pPr algn="just"/>
                      <a:endParaRPr lang="it-IT" sz="1600" u="none" strike="noStrike" dirty="0" smtClean="0">
                        <a:effectLst/>
                      </a:endParaRPr>
                    </a:p>
                    <a:p>
                      <a:pPr algn="just"/>
                      <a:endParaRPr lang="it-IT" sz="1600" u="none" strike="noStrike" dirty="0" smtClean="0">
                        <a:effectLst/>
                      </a:endParaRPr>
                    </a:p>
                  </a:txBody>
                  <a:tcPr anchor="ctr"/>
                </a:tc>
              </a:tr>
            </a:tbl>
          </a:graphicData>
        </a:graphic>
      </p:graphicFrame>
      <p:sp>
        <p:nvSpPr>
          <p:cNvPr id="2" name="Rettangolo 1"/>
          <p:cNvSpPr/>
          <p:nvPr/>
        </p:nvSpPr>
        <p:spPr>
          <a:xfrm>
            <a:off x="0" y="1360994"/>
            <a:ext cx="723331" cy="429768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it-IT" sz="2400" b="1" dirty="0" smtClean="0">
                <a:solidFill>
                  <a:schemeClr val="tx1"/>
                </a:solidFill>
              </a:rPr>
              <a:t>Costi </a:t>
            </a:r>
            <a:r>
              <a:rPr lang="it-IT" sz="2400" b="1" dirty="0">
                <a:solidFill>
                  <a:schemeClr val="tx1"/>
                </a:solidFill>
              </a:rPr>
              <a:t>di viaggio, alloggio e vitto</a:t>
            </a:r>
            <a:endParaRPr lang="it-IT" sz="2400" b="1" dirty="0" smtClean="0">
              <a:solidFill>
                <a:schemeClr val="tx1"/>
              </a:solidFill>
            </a:endParaRPr>
          </a:p>
        </p:txBody>
      </p:sp>
      <p:pic>
        <p:nvPicPr>
          <p:cNvPr id="8" name="image4.png"/>
          <p:cNvPicPr/>
          <p:nvPr/>
        </p:nvPicPr>
        <p:blipFill>
          <a:blip r:embed="rId3" cstate="print"/>
          <a:srcRect/>
          <a:stretch>
            <a:fillRect/>
          </a:stretch>
        </p:blipFill>
        <p:spPr>
          <a:xfrm>
            <a:off x="1688412" y="2912018"/>
            <a:ext cx="5976620" cy="2847338"/>
          </a:xfrm>
          <a:prstGeom prst="rect">
            <a:avLst/>
          </a:prstGeom>
          <a:ln/>
        </p:spPr>
      </p:pic>
    </p:spTree>
    <p:extLst>
      <p:ext uri="{BB962C8B-B14F-4D97-AF65-F5344CB8AC3E}">
        <p14:creationId xmlns="" xmlns:p14="http://schemas.microsoft.com/office/powerpoint/2010/main" val="26687249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4-3PUGLIA2.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87975" y="0"/>
            <a:ext cx="9144000" cy="6858000"/>
          </a:xfrm>
          <a:prstGeom prst="rect">
            <a:avLst/>
          </a:prstGeom>
        </p:spPr>
      </p:pic>
      <p:sp>
        <p:nvSpPr>
          <p:cNvPr id="5" name="CasellaDiTesto 4"/>
          <p:cNvSpPr txBox="1"/>
          <p:nvPr/>
        </p:nvSpPr>
        <p:spPr>
          <a:xfrm>
            <a:off x="375949" y="674321"/>
            <a:ext cx="8016152" cy="461665"/>
          </a:xfrm>
          <a:prstGeom prst="rect">
            <a:avLst/>
          </a:prstGeom>
          <a:noFill/>
        </p:spPr>
        <p:txBody>
          <a:bodyPr wrap="square" rtlCol="0">
            <a:spAutoFit/>
          </a:bodyPr>
          <a:lstStyle/>
          <a:p>
            <a:pPr algn="ctr"/>
            <a:r>
              <a:rPr lang="it-IT" sz="2400" b="1" dirty="0"/>
              <a:t>TIPOLOGIA DI INVESTIMENTO E COSTI AMMISSIBILI</a:t>
            </a:r>
          </a:p>
        </p:txBody>
      </p:sp>
      <p:graphicFrame>
        <p:nvGraphicFramePr>
          <p:cNvPr id="7" name="Tabella 6"/>
          <p:cNvGraphicFramePr>
            <a:graphicFrameLocks noGrp="1"/>
          </p:cNvGraphicFramePr>
          <p:nvPr>
            <p:extLst>
              <p:ext uri="{D42A27DB-BD31-4B8C-83A1-F6EECF244321}">
                <p14:modId xmlns="" xmlns:p14="http://schemas.microsoft.com/office/powerpoint/2010/main" val="2502180973"/>
              </p:ext>
            </p:extLst>
          </p:nvPr>
        </p:nvGraphicFramePr>
        <p:xfrm>
          <a:off x="894755" y="1360994"/>
          <a:ext cx="7497346" cy="4106174"/>
        </p:xfrm>
        <a:graphic>
          <a:graphicData uri="http://schemas.openxmlformats.org/drawingml/2006/table">
            <a:tbl>
              <a:tblPr bandRow="1">
                <a:tableStyleId>{F5AB1C69-6EDB-4FF4-983F-18BD219EF322}</a:tableStyleId>
              </a:tblPr>
              <a:tblGrid>
                <a:gridCol w="7497346"/>
              </a:tblGrid>
              <a:tr h="4106174">
                <a:tc>
                  <a:txBody>
                    <a:bodyPr/>
                    <a:lstStyle/>
                    <a:p>
                      <a:r>
                        <a:rPr lang="it-IT" sz="1800" u="sng" kern="1200" baseline="0" dirty="0" smtClean="0">
                          <a:solidFill>
                            <a:schemeClr val="dk1"/>
                          </a:solidFill>
                          <a:latin typeface="+mn-lt"/>
                          <a:ea typeface="+mn-ea"/>
                          <a:cs typeface="+mn-cs"/>
                        </a:rPr>
                        <a:t>Limiti alla </a:t>
                      </a:r>
                      <a:r>
                        <a:rPr lang="it-IT" sz="1800" u="sng" kern="1200" baseline="0" dirty="0" smtClean="0">
                          <a:solidFill>
                            <a:schemeClr val="dk1"/>
                          </a:solidFill>
                          <a:latin typeface="+mn-lt"/>
                          <a:ea typeface="+mn-ea"/>
                          <a:cs typeface="+mn-cs"/>
                        </a:rPr>
                        <a:t>riconoscibilità </a:t>
                      </a:r>
                      <a:r>
                        <a:rPr lang="it-IT" sz="1800" u="sng" kern="1200" baseline="0" dirty="0" smtClean="0">
                          <a:solidFill>
                            <a:schemeClr val="dk1"/>
                          </a:solidFill>
                          <a:latin typeface="+mn-lt"/>
                          <a:ea typeface="+mn-ea"/>
                          <a:cs typeface="+mn-cs"/>
                        </a:rPr>
                        <a:t>del costo di viaggio e diaria:</a:t>
                      </a:r>
                    </a:p>
                    <a:p>
                      <a:endParaRPr lang="it-IT" sz="1800" u="sng" kern="1200" baseline="0" dirty="0" smtClean="0">
                        <a:solidFill>
                          <a:schemeClr val="dk1"/>
                        </a:solidFill>
                        <a:latin typeface="+mn-lt"/>
                        <a:ea typeface="+mn-ea"/>
                        <a:cs typeface="+mn-cs"/>
                      </a:endParaRPr>
                    </a:p>
                    <a:p>
                      <a:r>
                        <a:rPr lang="it-IT" sz="1800" kern="1200" baseline="0" dirty="0" smtClean="0">
                          <a:solidFill>
                            <a:schemeClr val="dk1"/>
                          </a:solidFill>
                          <a:latin typeface="+mn-lt"/>
                          <a:ea typeface="+mn-ea"/>
                          <a:cs typeface="+mn-cs"/>
                        </a:rPr>
                        <a:t>Nel caso in cui le attività di trasferimento di conoscenza, nell’ambito della singola iniziativa di scambio o di visita, abbiano una durata complessiva superiore alle 6,5 ore (limite </a:t>
                      </a:r>
                      <a:r>
                        <a:rPr lang="it-IT" sz="1800" kern="1200" baseline="0" dirty="0" err="1" smtClean="0">
                          <a:solidFill>
                            <a:schemeClr val="dk1"/>
                          </a:solidFill>
                          <a:latin typeface="+mn-lt"/>
                          <a:ea typeface="+mn-ea"/>
                          <a:cs typeface="+mn-cs"/>
                        </a:rPr>
                        <a:t>max</a:t>
                      </a:r>
                      <a:r>
                        <a:rPr lang="it-IT" sz="1800" kern="1200" baseline="0" dirty="0" smtClean="0">
                          <a:solidFill>
                            <a:schemeClr val="dk1"/>
                          </a:solidFill>
                          <a:latin typeface="+mn-lt"/>
                          <a:ea typeface="+mn-ea"/>
                          <a:cs typeface="+mn-cs"/>
                        </a:rPr>
                        <a:t> giornaliero) dovrà essere data continuità alle giornate (almeno due giornate consecutive) al fine di evitare la duplicazione del costo di riconoscimento delle spese di viaggio.</a:t>
                      </a:r>
                    </a:p>
                    <a:p>
                      <a:endParaRPr lang="it-IT" sz="1800" kern="1200" baseline="0" dirty="0" smtClean="0">
                        <a:solidFill>
                          <a:schemeClr val="dk1"/>
                        </a:solidFill>
                        <a:latin typeface="+mn-lt"/>
                        <a:ea typeface="+mn-ea"/>
                        <a:cs typeface="+mn-cs"/>
                      </a:endParaRPr>
                    </a:p>
                    <a:p>
                      <a:r>
                        <a:rPr lang="it-IT" sz="1800" kern="1200" baseline="0" dirty="0" smtClean="0">
                          <a:solidFill>
                            <a:schemeClr val="dk1"/>
                          </a:solidFill>
                          <a:latin typeface="+mn-lt"/>
                          <a:ea typeface="+mn-ea"/>
                          <a:cs typeface="+mn-cs"/>
                        </a:rPr>
                        <a:t>Non sarà riconosciuta alcuna diaria giornaliera nella giornata in cui non si svolgerà l’attività di trasferimento di conoscenza. </a:t>
                      </a:r>
                    </a:p>
                    <a:p>
                      <a:endParaRPr lang="it-IT" sz="1800" kern="1200" baseline="0" dirty="0" smtClean="0">
                        <a:solidFill>
                          <a:schemeClr val="dk1"/>
                        </a:solidFill>
                        <a:latin typeface="+mn-lt"/>
                        <a:ea typeface="+mn-ea"/>
                        <a:cs typeface="+mn-cs"/>
                      </a:endParaRPr>
                    </a:p>
                    <a:p>
                      <a:r>
                        <a:rPr lang="it-IT" sz="1800" kern="1200" baseline="0" dirty="0" smtClean="0">
                          <a:solidFill>
                            <a:schemeClr val="dk1"/>
                          </a:solidFill>
                          <a:latin typeface="+mn-lt"/>
                          <a:ea typeface="+mn-ea"/>
                          <a:cs typeface="+mn-cs"/>
                        </a:rPr>
                        <a:t>I costi di vitto e alloggio (diaria giornaliera) saranno riconosciuti al 100% in presenza di pernottamento, al 50% in assenza di pernottamento.</a:t>
                      </a:r>
                    </a:p>
                  </a:txBody>
                  <a:tcPr/>
                </a:tc>
              </a:tr>
            </a:tbl>
          </a:graphicData>
        </a:graphic>
      </p:graphicFrame>
      <p:sp>
        <p:nvSpPr>
          <p:cNvPr id="2" name="Rettangolo 1"/>
          <p:cNvSpPr/>
          <p:nvPr/>
        </p:nvSpPr>
        <p:spPr>
          <a:xfrm>
            <a:off x="0" y="1360994"/>
            <a:ext cx="723331" cy="429768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it-IT" sz="2400" b="1" dirty="0" smtClean="0">
                <a:solidFill>
                  <a:schemeClr val="tx1"/>
                </a:solidFill>
              </a:rPr>
              <a:t>Costi di viaggio e diaria </a:t>
            </a:r>
          </a:p>
        </p:txBody>
      </p:sp>
    </p:spTree>
    <p:extLst>
      <p:ext uri="{BB962C8B-B14F-4D97-AF65-F5344CB8AC3E}">
        <p14:creationId xmlns="" xmlns:p14="http://schemas.microsoft.com/office/powerpoint/2010/main" val="38922294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4-3PUGLIA2.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87975" y="0"/>
            <a:ext cx="9144000" cy="6858000"/>
          </a:xfrm>
          <a:prstGeom prst="rect">
            <a:avLst/>
          </a:prstGeom>
        </p:spPr>
      </p:pic>
      <p:sp>
        <p:nvSpPr>
          <p:cNvPr id="5" name="CasellaDiTesto 4"/>
          <p:cNvSpPr txBox="1"/>
          <p:nvPr/>
        </p:nvSpPr>
        <p:spPr>
          <a:xfrm>
            <a:off x="375949" y="674321"/>
            <a:ext cx="8016152" cy="461665"/>
          </a:xfrm>
          <a:prstGeom prst="rect">
            <a:avLst/>
          </a:prstGeom>
          <a:noFill/>
        </p:spPr>
        <p:txBody>
          <a:bodyPr wrap="square" rtlCol="0">
            <a:spAutoFit/>
          </a:bodyPr>
          <a:lstStyle/>
          <a:p>
            <a:pPr algn="ctr"/>
            <a:r>
              <a:rPr lang="it-IT" sz="2400" b="1" dirty="0"/>
              <a:t>TIPOLOGIA DI INVESTIMENTO E COSTI AMMISSIBILI</a:t>
            </a:r>
          </a:p>
        </p:txBody>
      </p:sp>
      <p:graphicFrame>
        <p:nvGraphicFramePr>
          <p:cNvPr id="7" name="Tabella 6"/>
          <p:cNvGraphicFramePr>
            <a:graphicFrameLocks noGrp="1"/>
          </p:cNvGraphicFramePr>
          <p:nvPr>
            <p:extLst>
              <p:ext uri="{D42A27DB-BD31-4B8C-83A1-F6EECF244321}">
                <p14:modId xmlns="" xmlns:p14="http://schemas.microsoft.com/office/powerpoint/2010/main" val="2502180973"/>
              </p:ext>
            </p:extLst>
          </p:nvPr>
        </p:nvGraphicFramePr>
        <p:xfrm>
          <a:off x="894755" y="1897811"/>
          <a:ext cx="7497346" cy="2286000"/>
        </p:xfrm>
        <a:graphic>
          <a:graphicData uri="http://schemas.openxmlformats.org/drawingml/2006/table">
            <a:tbl>
              <a:tblPr bandRow="1">
                <a:tableStyleId>{F5AB1C69-6EDB-4FF4-983F-18BD219EF322}</a:tableStyleId>
              </a:tblPr>
              <a:tblGrid>
                <a:gridCol w="7497346"/>
              </a:tblGrid>
              <a:tr h="1259364">
                <a:tc>
                  <a:txBody>
                    <a:bodyPr/>
                    <a:lstStyle/>
                    <a:p>
                      <a:endParaRPr lang="it-IT" sz="1800" kern="1200" baseline="0" dirty="0" smtClean="0">
                        <a:solidFill>
                          <a:schemeClr val="dk1"/>
                        </a:solidFill>
                        <a:latin typeface="+mn-lt"/>
                        <a:ea typeface="+mn-ea"/>
                        <a:cs typeface="+mn-cs"/>
                      </a:endParaRPr>
                    </a:p>
                    <a:p>
                      <a:pPr algn="just"/>
                      <a:r>
                        <a:rPr lang="it-IT" sz="1800" kern="1200" baseline="0" dirty="0" smtClean="0">
                          <a:solidFill>
                            <a:schemeClr val="dk1"/>
                          </a:solidFill>
                          <a:latin typeface="+mn-lt"/>
                          <a:ea typeface="+mn-ea"/>
                          <a:cs typeface="+mn-cs"/>
                        </a:rPr>
                        <a:t>In alternativa al rimborso spese del viaggio per fasce chilometriche, il progetto potrà prevedere il noleggio di mezzi di trasporto collettivi. Per le iniziative di scambi interaziendali e per le visite aziendali che hanno luogo nell’ambito della Regione Puglia, nel caso in cui due o più imprese destinatarie devono raggiungere la medesima sede dell’azienda ospitante, saranno utilizzate esclusivamente forme di trasporto collettivo. In questo caso sarà riconosciuto solo il costo di noleggio del mezzo di trasporto collettivo.</a:t>
                      </a:r>
                      <a:endParaRPr lang="it-IT" sz="1600" kern="1200" dirty="0">
                        <a:solidFill>
                          <a:schemeClr val="dk1"/>
                        </a:solidFill>
                        <a:effectLst/>
                        <a:latin typeface="+mn-lt"/>
                        <a:ea typeface="+mn-ea"/>
                        <a:cs typeface="+mn-cs"/>
                      </a:endParaRPr>
                    </a:p>
                  </a:txBody>
                  <a:tcPr anchor="ctr"/>
                </a:tc>
              </a:tr>
            </a:tbl>
          </a:graphicData>
        </a:graphic>
      </p:graphicFrame>
      <p:sp>
        <p:nvSpPr>
          <p:cNvPr id="2" name="Rettangolo 1"/>
          <p:cNvSpPr/>
          <p:nvPr/>
        </p:nvSpPr>
        <p:spPr>
          <a:xfrm>
            <a:off x="0" y="1360994"/>
            <a:ext cx="723331" cy="429768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it-IT" sz="2400" b="1" dirty="0" smtClean="0">
                <a:solidFill>
                  <a:schemeClr val="tx1"/>
                </a:solidFill>
              </a:rPr>
              <a:t>Noleggio </a:t>
            </a:r>
            <a:r>
              <a:rPr lang="it-IT" sz="2400" b="1" dirty="0">
                <a:solidFill>
                  <a:schemeClr val="tx1"/>
                </a:solidFill>
              </a:rPr>
              <a:t>di mezzi di trasporto collettivi</a:t>
            </a:r>
            <a:endParaRPr lang="it-IT" sz="2400" b="1" dirty="0" smtClean="0">
              <a:solidFill>
                <a:schemeClr val="tx1"/>
              </a:solidFill>
            </a:endParaRPr>
          </a:p>
        </p:txBody>
      </p:sp>
    </p:spTree>
    <p:extLst>
      <p:ext uri="{BB962C8B-B14F-4D97-AF65-F5344CB8AC3E}">
        <p14:creationId xmlns="" xmlns:p14="http://schemas.microsoft.com/office/powerpoint/2010/main" val="38922294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4-3PUGLIA2.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4428" y="0"/>
            <a:ext cx="9144000" cy="6858000"/>
          </a:xfrm>
          <a:prstGeom prst="rect">
            <a:avLst/>
          </a:prstGeom>
        </p:spPr>
      </p:pic>
      <p:sp>
        <p:nvSpPr>
          <p:cNvPr id="3" name="CasellaDiTesto 2"/>
          <p:cNvSpPr txBox="1"/>
          <p:nvPr/>
        </p:nvSpPr>
        <p:spPr>
          <a:xfrm>
            <a:off x="437839" y="684947"/>
            <a:ext cx="8016152" cy="461665"/>
          </a:xfrm>
          <a:prstGeom prst="rect">
            <a:avLst/>
          </a:prstGeom>
          <a:noFill/>
        </p:spPr>
        <p:txBody>
          <a:bodyPr wrap="square" rtlCol="0">
            <a:spAutoFit/>
          </a:bodyPr>
          <a:lstStyle/>
          <a:p>
            <a:pPr algn="ctr"/>
            <a:r>
              <a:rPr lang="it-IT" sz="2400" b="1" dirty="0" smtClean="0"/>
              <a:t>TIPOLOGIA </a:t>
            </a:r>
            <a:r>
              <a:rPr lang="it-IT" sz="2400" b="1" dirty="0"/>
              <a:t>ED ENTITÀ DEL SOSTEGNO PUBBLICO</a:t>
            </a:r>
          </a:p>
        </p:txBody>
      </p:sp>
      <p:graphicFrame>
        <p:nvGraphicFramePr>
          <p:cNvPr id="4" name="Diagramma 3"/>
          <p:cNvGraphicFramePr/>
          <p:nvPr>
            <p:extLst>
              <p:ext uri="{D42A27DB-BD31-4B8C-83A1-F6EECF244321}">
                <p14:modId xmlns="" xmlns:p14="http://schemas.microsoft.com/office/powerpoint/2010/main" val="241884345"/>
              </p:ext>
            </p:extLst>
          </p:nvPr>
        </p:nvGraphicFramePr>
        <p:xfrm>
          <a:off x="437839" y="1697256"/>
          <a:ext cx="8268321"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443259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8626"/>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243080" y="677852"/>
            <a:ext cx="8657839" cy="461665"/>
          </a:xfrm>
          <a:prstGeom prst="rect">
            <a:avLst/>
          </a:prstGeom>
          <a:noFill/>
        </p:spPr>
        <p:txBody>
          <a:bodyPr wrap="square" rtlCol="0">
            <a:spAutoFit/>
          </a:bodyPr>
          <a:lstStyle/>
          <a:p>
            <a:pPr algn="ctr"/>
            <a:r>
              <a:rPr lang="it-IT" sz="2400" b="1" dirty="0" smtClean="0"/>
              <a:t>CRITERI DI SELEZIONE</a:t>
            </a:r>
            <a:endParaRPr lang="it-IT" sz="2400" b="1" dirty="0"/>
          </a:p>
        </p:txBody>
      </p:sp>
      <p:sp>
        <p:nvSpPr>
          <p:cNvPr id="4" name="Rectangle 4"/>
          <p:cNvSpPr>
            <a:spLocks noChangeArrowheads="1"/>
          </p:cNvSpPr>
          <p:nvPr/>
        </p:nvSpPr>
        <p:spPr bwMode="auto">
          <a:xfrm>
            <a:off x="2614619" y="1594923"/>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07657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2819406" y="1644135"/>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07657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Tabella 2"/>
          <p:cNvGraphicFramePr>
            <a:graphicFrameLocks noGrp="1"/>
          </p:cNvGraphicFramePr>
          <p:nvPr>
            <p:extLst>
              <p:ext uri="{D42A27DB-BD31-4B8C-83A1-F6EECF244321}">
                <p14:modId xmlns="" xmlns:p14="http://schemas.microsoft.com/office/powerpoint/2010/main" val="1955923131"/>
              </p:ext>
            </p:extLst>
          </p:nvPr>
        </p:nvGraphicFramePr>
        <p:xfrm>
          <a:off x="880279" y="1118974"/>
          <a:ext cx="7383439" cy="4937938"/>
        </p:xfrm>
        <a:graphic>
          <a:graphicData uri="http://schemas.openxmlformats.org/drawingml/2006/table">
            <a:tbl>
              <a:tblPr firstRow="1" firstCol="1" bandRow="1">
                <a:tableStyleId>{69C7853C-536D-4A76-A0AE-DD22124D55A5}</a:tableStyleId>
              </a:tblPr>
              <a:tblGrid>
                <a:gridCol w="5150303"/>
                <a:gridCol w="1162019"/>
                <a:gridCol w="1071117"/>
              </a:tblGrid>
              <a:tr h="723474">
                <a:tc gridSpan="2">
                  <a:txBody>
                    <a:bodyPr/>
                    <a:lstStyle/>
                    <a:p>
                      <a:pPr algn="just">
                        <a:lnSpc>
                          <a:spcPct val="115000"/>
                        </a:lnSpc>
                        <a:spcAft>
                          <a:spcPts val="0"/>
                        </a:spcAft>
                      </a:pPr>
                      <a:r>
                        <a:rPr lang="it-IT" sz="1200" dirty="0">
                          <a:effectLst/>
                        </a:rPr>
                        <a:t>Principio 1 - Qualità del progetto, in termini di completezza ed adeguatezza dello stesso con riferimento agli obiettivi del bando, oltre che coerenza dell’impianto didattico complessivo (obiettivi formativi, metodologie formative e scelte organizzative)</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9034" marR="59034" marT="0" marB="0"/>
                </a:tc>
                <a:tc hMerge="1">
                  <a:txBody>
                    <a:bodyPr/>
                    <a:lstStyle/>
                    <a:p>
                      <a:endParaRPr lang="it-IT"/>
                    </a:p>
                  </a:txBody>
                  <a:tcPr/>
                </a:tc>
                <a:tc>
                  <a:txBody>
                    <a:bodyPr/>
                    <a:lstStyle/>
                    <a:p>
                      <a:pPr algn="ctr">
                        <a:lnSpc>
                          <a:spcPct val="115000"/>
                        </a:lnSpc>
                        <a:spcAft>
                          <a:spcPts val="0"/>
                        </a:spcAft>
                      </a:pPr>
                      <a:r>
                        <a:rPr lang="it-IT" sz="1200" dirty="0">
                          <a:effectLst/>
                        </a:rPr>
                        <a:t>Punti</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9034" marR="59034" marT="0" marB="0" anchor="ctr"/>
                </a:tc>
              </a:tr>
              <a:tr h="1064525">
                <a:tc>
                  <a:txBody>
                    <a:bodyPr/>
                    <a:lstStyle/>
                    <a:p>
                      <a:pPr>
                        <a:lnSpc>
                          <a:spcPct val="115000"/>
                        </a:lnSpc>
                        <a:spcAft>
                          <a:spcPts val="0"/>
                        </a:spcAft>
                      </a:pPr>
                      <a:r>
                        <a:rPr lang="it-IT" sz="1200" dirty="0" smtClean="0">
                          <a:effectLst/>
                        </a:rPr>
                        <a:t>1.1 Identificazione </a:t>
                      </a:r>
                      <a:r>
                        <a:rPr lang="it-IT" sz="1200" dirty="0">
                          <a:effectLst/>
                        </a:rPr>
                        <a:t>dei fabbisogni</a:t>
                      </a:r>
                    </a:p>
                    <a:p>
                      <a:pPr algn="just">
                        <a:lnSpc>
                          <a:spcPct val="115000"/>
                        </a:lnSpc>
                        <a:spcAft>
                          <a:spcPts val="0"/>
                        </a:spcAft>
                      </a:pPr>
                      <a:r>
                        <a:rPr lang="it-IT" sz="1200" dirty="0">
                          <a:effectLst/>
                        </a:rPr>
                        <a:t>Il progetto individua i fabbisogni e le problematiche a livello territoriale e settoriale. I fabbisogni sono definiti in maniera strutturata attraverso espressioni d’interesse, focus </a:t>
                      </a:r>
                      <a:r>
                        <a:rPr lang="it-IT" sz="1200" dirty="0" err="1">
                          <a:effectLst/>
                        </a:rPr>
                        <a:t>group</a:t>
                      </a:r>
                      <a:r>
                        <a:rPr lang="it-IT" sz="1200" dirty="0">
                          <a:effectLst/>
                        </a:rPr>
                        <a:t> tematici, animazione territoriale, attività di intermediazione tramite </a:t>
                      </a:r>
                      <a:r>
                        <a:rPr lang="it-IT" sz="1200" dirty="0" err="1">
                          <a:effectLst/>
                        </a:rPr>
                        <a:t>innovation</a:t>
                      </a:r>
                      <a:r>
                        <a:rPr lang="it-IT" sz="1200" dirty="0">
                          <a:effectLst/>
                        </a:rPr>
                        <a:t> </a:t>
                      </a:r>
                      <a:r>
                        <a:rPr lang="it-IT" sz="1200" dirty="0" err="1">
                          <a:effectLst/>
                        </a:rPr>
                        <a:t>brokering</a:t>
                      </a:r>
                      <a:r>
                        <a:rPr lang="it-IT" sz="1200" dirty="0">
                          <a:effectLst/>
                        </a:rPr>
                        <a:t>, altri approcci di tipo partecipativo</a:t>
                      </a:r>
                      <a:endParaRPr lang="it-IT" sz="1200" b="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9034" marR="59034" marT="0" marB="0"/>
                </a:tc>
                <a:tc>
                  <a:txBody>
                    <a:bodyPr/>
                    <a:lstStyle/>
                    <a:p>
                      <a:pPr algn="ctr">
                        <a:lnSpc>
                          <a:spcPct val="115000"/>
                        </a:lnSpc>
                        <a:spcAft>
                          <a:spcPts val="0"/>
                        </a:spcAft>
                      </a:pPr>
                      <a:r>
                        <a:rPr lang="it-IT" sz="1200" dirty="0" err="1">
                          <a:effectLst/>
                        </a:rPr>
                        <a:t>Max</a:t>
                      </a:r>
                      <a:endParaRPr lang="it-IT" sz="1200" b="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9034" marR="59034" marT="0" marB="0" anchor="ctr"/>
                </a:tc>
                <a:tc>
                  <a:txBody>
                    <a:bodyPr/>
                    <a:lstStyle/>
                    <a:p>
                      <a:pPr algn="ctr">
                        <a:lnSpc>
                          <a:spcPct val="115000"/>
                        </a:lnSpc>
                        <a:spcAft>
                          <a:spcPts val="0"/>
                        </a:spcAft>
                      </a:pPr>
                      <a:r>
                        <a:rPr lang="it-IT" sz="1200" dirty="0">
                          <a:effectLst/>
                        </a:rPr>
                        <a:t>10</a:t>
                      </a:r>
                      <a:endParaRPr lang="it-IT" sz="1200" b="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9034" marR="59034" marT="0" marB="0" anchor="ctr"/>
                </a:tc>
              </a:tr>
              <a:tr h="1054137">
                <a:tc>
                  <a:txBody>
                    <a:bodyPr/>
                    <a:lstStyle/>
                    <a:p>
                      <a:pPr algn="just">
                        <a:lnSpc>
                          <a:spcPct val="115000"/>
                        </a:lnSpc>
                        <a:spcAft>
                          <a:spcPts val="0"/>
                        </a:spcAft>
                      </a:pPr>
                      <a:r>
                        <a:rPr lang="it-IT" sz="1200" dirty="0" smtClean="0">
                          <a:effectLst/>
                        </a:rPr>
                        <a:t>1.2 Qualità </a:t>
                      </a:r>
                      <a:r>
                        <a:rPr lang="it-IT" sz="1200" dirty="0">
                          <a:effectLst/>
                        </a:rPr>
                        <a:t>del progetto </a:t>
                      </a:r>
                    </a:p>
                    <a:p>
                      <a:pPr algn="just">
                        <a:lnSpc>
                          <a:spcPct val="115000"/>
                        </a:lnSpc>
                        <a:spcAft>
                          <a:spcPts val="0"/>
                        </a:spcAft>
                      </a:pPr>
                      <a:r>
                        <a:rPr lang="it-IT" sz="1200" dirty="0">
                          <a:effectLst/>
                        </a:rPr>
                        <a:t>Il progetto definisce in maniera precisa i suoi obiettivi coerentemente con i fabbisogni individuati. Le attività da intraprendere sono chiaramente evidenziate, articolate, sistematizzate e devono dimostrare la capacità di perseguire gli </a:t>
                      </a:r>
                      <a:r>
                        <a:rPr lang="it-IT" sz="1200" dirty="0" smtClean="0">
                          <a:effectLst/>
                        </a:rPr>
                        <a:t>obiettivi</a:t>
                      </a:r>
                      <a:endParaRPr lang="it-IT" sz="1200" b="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9034" marR="59034" marT="0" marB="0"/>
                </a:tc>
                <a:tc>
                  <a:txBody>
                    <a:bodyPr/>
                    <a:lstStyle/>
                    <a:p>
                      <a:pPr algn="ctr">
                        <a:lnSpc>
                          <a:spcPct val="115000"/>
                        </a:lnSpc>
                        <a:spcAft>
                          <a:spcPts val="0"/>
                        </a:spcAft>
                      </a:pPr>
                      <a:r>
                        <a:rPr lang="it-IT" sz="1200" dirty="0" err="1">
                          <a:effectLst/>
                        </a:rPr>
                        <a:t>Max</a:t>
                      </a:r>
                      <a:endParaRPr lang="it-IT" sz="1200" b="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9034" marR="59034" marT="0" marB="0" anchor="ctr"/>
                </a:tc>
                <a:tc>
                  <a:txBody>
                    <a:bodyPr/>
                    <a:lstStyle/>
                    <a:p>
                      <a:pPr algn="ctr">
                        <a:lnSpc>
                          <a:spcPct val="115000"/>
                        </a:lnSpc>
                        <a:spcAft>
                          <a:spcPts val="0"/>
                        </a:spcAft>
                      </a:pPr>
                      <a:r>
                        <a:rPr lang="it-IT" sz="1200" dirty="0" smtClean="0">
                          <a:effectLst/>
                        </a:rPr>
                        <a:t>12</a:t>
                      </a:r>
                      <a:endParaRPr lang="it-IT" sz="1200" b="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9034" marR="59034" marT="0" marB="0" anchor="ctr"/>
                </a:tc>
              </a:tr>
              <a:tr h="197350">
                <a:tc rowSpan="4">
                  <a:txBody>
                    <a:bodyPr/>
                    <a:lstStyle/>
                    <a:p>
                      <a:pPr>
                        <a:lnSpc>
                          <a:spcPct val="115000"/>
                        </a:lnSpc>
                        <a:spcAft>
                          <a:spcPts val="0"/>
                        </a:spcAft>
                      </a:pPr>
                      <a:r>
                        <a:rPr lang="it-IT" sz="1200" dirty="0" smtClean="0">
                          <a:effectLst/>
                        </a:rPr>
                        <a:t>1.3</a:t>
                      </a:r>
                      <a:r>
                        <a:rPr lang="it-IT" sz="1200" baseline="0" dirty="0" smtClean="0">
                          <a:effectLst/>
                        </a:rPr>
                        <a:t> </a:t>
                      </a:r>
                      <a:r>
                        <a:rPr lang="it-IT" sz="1200" dirty="0" smtClean="0">
                          <a:effectLst/>
                        </a:rPr>
                        <a:t>Numero </a:t>
                      </a:r>
                      <a:r>
                        <a:rPr lang="it-IT" sz="1200" dirty="0">
                          <a:effectLst/>
                        </a:rPr>
                        <a:t>di tematiche incluse nel progetto</a:t>
                      </a:r>
                      <a:endParaRPr lang="it-IT" sz="1200" b="0" i="1"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9034" marR="59034" marT="0" marB="0" anchor="ctr"/>
                </a:tc>
                <a:tc>
                  <a:txBody>
                    <a:bodyPr/>
                    <a:lstStyle/>
                    <a:p>
                      <a:pPr algn="ctr">
                        <a:lnSpc>
                          <a:spcPct val="115000"/>
                        </a:lnSpc>
                        <a:spcAft>
                          <a:spcPts val="0"/>
                        </a:spcAft>
                      </a:pPr>
                      <a:r>
                        <a:rPr lang="it-IT" sz="1200" dirty="0">
                          <a:effectLst/>
                        </a:rPr>
                        <a:t>5</a:t>
                      </a:r>
                      <a:endParaRPr lang="it-IT" sz="1200" b="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9034" marR="59034" marT="0" marB="0" anchor="ctr"/>
                </a:tc>
                <a:tc>
                  <a:txBody>
                    <a:bodyPr/>
                    <a:lstStyle/>
                    <a:p>
                      <a:pPr algn="ctr">
                        <a:lnSpc>
                          <a:spcPct val="115000"/>
                        </a:lnSpc>
                        <a:spcAft>
                          <a:spcPts val="0"/>
                        </a:spcAft>
                      </a:pPr>
                      <a:r>
                        <a:rPr lang="it-IT" sz="1200" dirty="0">
                          <a:effectLst/>
                        </a:rPr>
                        <a:t>10</a:t>
                      </a:r>
                      <a:endParaRPr lang="it-IT" sz="1200" b="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9034" marR="59034" marT="0" marB="0"/>
                </a:tc>
              </a:tr>
              <a:tr h="197350">
                <a:tc vMerge="1">
                  <a:txBody>
                    <a:bodyPr/>
                    <a:lstStyle/>
                    <a:p>
                      <a:endParaRPr lang="it-IT"/>
                    </a:p>
                  </a:txBody>
                  <a:tcPr/>
                </a:tc>
                <a:tc>
                  <a:txBody>
                    <a:bodyPr/>
                    <a:lstStyle/>
                    <a:p>
                      <a:pPr algn="ctr">
                        <a:lnSpc>
                          <a:spcPct val="115000"/>
                        </a:lnSpc>
                        <a:spcAft>
                          <a:spcPts val="0"/>
                        </a:spcAft>
                      </a:pPr>
                      <a:r>
                        <a:rPr lang="it-IT" sz="1200" dirty="0">
                          <a:effectLst/>
                        </a:rPr>
                        <a:t>4</a:t>
                      </a:r>
                      <a:endParaRPr lang="it-IT" sz="1200" b="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9034" marR="59034" marT="0" marB="0" anchor="ctr"/>
                </a:tc>
                <a:tc>
                  <a:txBody>
                    <a:bodyPr/>
                    <a:lstStyle/>
                    <a:p>
                      <a:pPr algn="ctr">
                        <a:lnSpc>
                          <a:spcPct val="115000"/>
                        </a:lnSpc>
                        <a:spcAft>
                          <a:spcPts val="0"/>
                        </a:spcAft>
                      </a:pPr>
                      <a:r>
                        <a:rPr lang="it-IT" sz="1200" dirty="0">
                          <a:effectLst/>
                        </a:rPr>
                        <a:t>8</a:t>
                      </a:r>
                      <a:endParaRPr lang="it-IT" sz="1200" b="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9034" marR="59034" marT="0" marB="0"/>
                </a:tc>
              </a:tr>
              <a:tr h="197350">
                <a:tc vMerge="1">
                  <a:txBody>
                    <a:bodyPr/>
                    <a:lstStyle/>
                    <a:p>
                      <a:endParaRPr lang="it-IT"/>
                    </a:p>
                  </a:txBody>
                  <a:tcPr/>
                </a:tc>
                <a:tc>
                  <a:txBody>
                    <a:bodyPr/>
                    <a:lstStyle/>
                    <a:p>
                      <a:pPr algn="ctr">
                        <a:lnSpc>
                          <a:spcPct val="115000"/>
                        </a:lnSpc>
                        <a:spcAft>
                          <a:spcPts val="0"/>
                        </a:spcAft>
                      </a:pPr>
                      <a:r>
                        <a:rPr lang="it-IT" sz="1200" dirty="0">
                          <a:effectLst/>
                        </a:rPr>
                        <a:t>3</a:t>
                      </a:r>
                      <a:endParaRPr lang="it-IT" sz="1200" b="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9034" marR="59034" marT="0" marB="0" anchor="ctr"/>
                </a:tc>
                <a:tc>
                  <a:txBody>
                    <a:bodyPr/>
                    <a:lstStyle/>
                    <a:p>
                      <a:pPr algn="ctr">
                        <a:lnSpc>
                          <a:spcPct val="115000"/>
                        </a:lnSpc>
                        <a:spcAft>
                          <a:spcPts val="0"/>
                        </a:spcAft>
                      </a:pPr>
                      <a:r>
                        <a:rPr lang="it-IT" sz="1200" dirty="0">
                          <a:effectLst/>
                        </a:rPr>
                        <a:t>6</a:t>
                      </a:r>
                      <a:endParaRPr lang="it-IT" sz="1200" b="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9034" marR="59034" marT="0" marB="0"/>
                </a:tc>
              </a:tr>
              <a:tr h="215959">
                <a:tc vMerge="1">
                  <a:txBody>
                    <a:bodyPr/>
                    <a:lstStyle/>
                    <a:p>
                      <a:endParaRPr lang="it-IT"/>
                    </a:p>
                  </a:txBody>
                  <a:tcPr/>
                </a:tc>
                <a:tc>
                  <a:txBody>
                    <a:bodyPr/>
                    <a:lstStyle/>
                    <a:p>
                      <a:pPr algn="ctr">
                        <a:lnSpc>
                          <a:spcPct val="115000"/>
                        </a:lnSpc>
                        <a:spcAft>
                          <a:spcPts val="0"/>
                        </a:spcAft>
                      </a:pPr>
                      <a:r>
                        <a:rPr lang="it-IT" sz="1200">
                          <a:effectLst/>
                        </a:rPr>
                        <a:t>2</a:t>
                      </a:r>
                      <a:endParaRPr lang="it-IT" sz="1200" b="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9034" marR="59034" marT="0" marB="0" anchor="ctr"/>
                </a:tc>
                <a:tc>
                  <a:txBody>
                    <a:bodyPr/>
                    <a:lstStyle/>
                    <a:p>
                      <a:pPr algn="ctr">
                        <a:lnSpc>
                          <a:spcPct val="115000"/>
                        </a:lnSpc>
                        <a:spcAft>
                          <a:spcPts val="0"/>
                        </a:spcAft>
                      </a:pPr>
                      <a:r>
                        <a:rPr lang="it-IT" sz="1200" dirty="0">
                          <a:effectLst/>
                        </a:rPr>
                        <a:t>4</a:t>
                      </a:r>
                      <a:endParaRPr lang="it-IT" sz="1200" b="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9034" marR="59034" marT="0" marB="0"/>
                </a:tc>
              </a:tr>
              <a:tr h="197350">
                <a:tc rowSpan="3">
                  <a:txBody>
                    <a:bodyPr/>
                    <a:lstStyle/>
                    <a:p>
                      <a:pPr>
                        <a:lnSpc>
                          <a:spcPct val="115000"/>
                        </a:lnSpc>
                        <a:spcAft>
                          <a:spcPts val="0"/>
                        </a:spcAft>
                      </a:pPr>
                      <a:r>
                        <a:rPr lang="it-IT" sz="1200" dirty="0" smtClean="0">
                          <a:effectLst/>
                        </a:rPr>
                        <a:t>1.4 Tematiche </a:t>
                      </a:r>
                      <a:r>
                        <a:rPr lang="it-IT" sz="1200" dirty="0">
                          <a:effectLst/>
                        </a:rPr>
                        <a:t>trasversali incluse nel progetto</a:t>
                      </a:r>
                      <a:endParaRPr lang="it-IT" sz="1200" b="0" i="1"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9034" marR="59034" marT="0" marB="0" anchor="ctr"/>
                </a:tc>
                <a:tc>
                  <a:txBody>
                    <a:bodyPr/>
                    <a:lstStyle/>
                    <a:p>
                      <a:pPr algn="ctr">
                        <a:lnSpc>
                          <a:spcPct val="115000"/>
                        </a:lnSpc>
                        <a:spcAft>
                          <a:spcPts val="0"/>
                        </a:spcAft>
                      </a:pPr>
                      <a:r>
                        <a:rPr lang="it-IT" sz="1200" dirty="0">
                          <a:effectLst/>
                        </a:rPr>
                        <a:t>3</a:t>
                      </a:r>
                      <a:endParaRPr lang="it-IT" sz="1200" b="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9034" marR="59034" marT="0" marB="0" anchor="ctr"/>
                </a:tc>
                <a:tc>
                  <a:txBody>
                    <a:bodyPr/>
                    <a:lstStyle/>
                    <a:p>
                      <a:pPr algn="ctr">
                        <a:lnSpc>
                          <a:spcPct val="115000"/>
                        </a:lnSpc>
                        <a:spcAft>
                          <a:spcPts val="0"/>
                        </a:spcAft>
                      </a:pPr>
                      <a:r>
                        <a:rPr lang="it-IT" sz="1200" dirty="0">
                          <a:effectLst/>
                        </a:rPr>
                        <a:t>10</a:t>
                      </a:r>
                      <a:endParaRPr lang="it-IT" sz="1200" b="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9034" marR="59034" marT="0" marB="0"/>
                </a:tc>
              </a:tr>
              <a:tr h="197350">
                <a:tc vMerge="1">
                  <a:txBody>
                    <a:bodyPr/>
                    <a:lstStyle/>
                    <a:p>
                      <a:endParaRPr lang="it-IT"/>
                    </a:p>
                  </a:txBody>
                  <a:tcPr/>
                </a:tc>
                <a:tc>
                  <a:txBody>
                    <a:bodyPr/>
                    <a:lstStyle/>
                    <a:p>
                      <a:pPr algn="ctr">
                        <a:lnSpc>
                          <a:spcPct val="115000"/>
                        </a:lnSpc>
                        <a:spcAft>
                          <a:spcPts val="0"/>
                        </a:spcAft>
                      </a:pPr>
                      <a:r>
                        <a:rPr lang="it-IT" sz="1200" dirty="0">
                          <a:effectLst/>
                        </a:rPr>
                        <a:t>2</a:t>
                      </a:r>
                      <a:endParaRPr lang="it-IT" sz="1200" b="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9034" marR="59034" marT="0" marB="0" anchor="ctr"/>
                </a:tc>
                <a:tc>
                  <a:txBody>
                    <a:bodyPr/>
                    <a:lstStyle/>
                    <a:p>
                      <a:pPr algn="ctr">
                        <a:lnSpc>
                          <a:spcPct val="115000"/>
                        </a:lnSpc>
                        <a:spcAft>
                          <a:spcPts val="0"/>
                        </a:spcAft>
                      </a:pPr>
                      <a:r>
                        <a:rPr lang="it-IT" sz="1200" dirty="0">
                          <a:effectLst/>
                        </a:rPr>
                        <a:t>7</a:t>
                      </a:r>
                      <a:endParaRPr lang="it-IT" sz="1200" b="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9034" marR="59034" marT="0" marB="0"/>
                </a:tc>
              </a:tr>
              <a:tr h="197350">
                <a:tc vMerge="1">
                  <a:txBody>
                    <a:bodyPr/>
                    <a:lstStyle/>
                    <a:p>
                      <a:endParaRPr lang="it-IT"/>
                    </a:p>
                  </a:txBody>
                  <a:tcPr/>
                </a:tc>
                <a:tc>
                  <a:txBody>
                    <a:bodyPr/>
                    <a:lstStyle/>
                    <a:p>
                      <a:pPr algn="ctr">
                        <a:lnSpc>
                          <a:spcPct val="115000"/>
                        </a:lnSpc>
                        <a:spcAft>
                          <a:spcPts val="0"/>
                        </a:spcAft>
                      </a:pPr>
                      <a:r>
                        <a:rPr lang="it-IT" sz="1200" dirty="0">
                          <a:effectLst/>
                        </a:rPr>
                        <a:t>1</a:t>
                      </a:r>
                      <a:endParaRPr lang="it-IT" sz="1200" b="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9034" marR="59034" marT="0" marB="0" anchor="ctr"/>
                </a:tc>
                <a:tc>
                  <a:txBody>
                    <a:bodyPr/>
                    <a:lstStyle/>
                    <a:p>
                      <a:pPr algn="ctr">
                        <a:lnSpc>
                          <a:spcPct val="115000"/>
                        </a:lnSpc>
                        <a:spcAft>
                          <a:spcPts val="0"/>
                        </a:spcAft>
                      </a:pPr>
                      <a:r>
                        <a:rPr lang="it-IT" sz="1200" dirty="0">
                          <a:effectLst/>
                        </a:rPr>
                        <a:t>4</a:t>
                      </a:r>
                      <a:endParaRPr lang="it-IT" sz="1200" b="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9034" marR="59034" marT="0" marB="0"/>
                </a:tc>
              </a:tr>
              <a:tr h="197350">
                <a:tc gridSpan="2">
                  <a:txBody>
                    <a:bodyPr/>
                    <a:lstStyle/>
                    <a:p>
                      <a:pPr algn="r">
                        <a:lnSpc>
                          <a:spcPct val="115000"/>
                        </a:lnSpc>
                        <a:spcAft>
                          <a:spcPts val="0"/>
                        </a:spcAft>
                      </a:pPr>
                      <a:r>
                        <a:rPr lang="it-IT" sz="1200" dirty="0">
                          <a:effectLst/>
                        </a:rPr>
                        <a:t>PUNTEGGIO MASSIMO ATTRIBUIBILE</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9034" marR="59034" marT="0" marB="0"/>
                </a:tc>
                <a:tc hMerge="1">
                  <a:txBody>
                    <a:bodyPr/>
                    <a:lstStyle/>
                    <a:p>
                      <a:endParaRPr lang="it-IT"/>
                    </a:p>
                  </a:txBody>
                  <a:tcPr/>
                </a:tc>
                <a:tc>
                  <a:txBody>
                    <a:bodyPr/>
                    <a:lstStyle/>
                    <a:p>
                      <a:pPr algn="ctr">
                        <a:lnSpc>
                          <a:spcPct val="115000"/>
                        </a:lnSpc>
                        <a:spcAft>
                          <a:spcPts val="0"/>
                        </a:spcAft>
                      </a:pPr>
                      <a:r>
                        <a:rPr lang="it-IT" sz="1200" dirty="0" smtClean="0">
                          <a:effectLst/>
                        </a:rPr>
                        <a:t>42</a:t>
                      </a:r>
                      <a:endParaRPr lang="it-IT" sz="1200" b="1"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9034" marR="59034" marT="0" marB="0"/>
                </a:tc>
              </a:tr>
              <a:tr h="197350">
                <a:tc gridSpan="2">
                  <a:txBody>
                    <a:bodyPr/>
                    <a:lstStyle/>
                    <a:p>
                      <a:pPr algn="r">
                        <a:lnSpc>
                          <a:spcPct val="115000"/>
                        </a:lnSpc>
                        <a:spcAft>
                          <a:spcPts val="0"/>
                        </a:spcAft>
                      </a:pPr>
                      <a:r>
                        <a:rPr lang="it-IT" sz="1200" dirty="0">
                          <a:effectLst/>
                        </a:rPr>
                        <a:t>PUNTEGGIO SOGLIA</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9034" marR="59034" marT="0" marB="0"/>
                </a:tc>
                <a:tc hMerge="1">
                  <a:txBody>
                    <a:bodyPr/>
                    <a:lstStyle/>
                    <a:p>
                      <a:endParaRPr lang="it-IT"/>
                    </a:p>
                  </a:txBody>
                  <a:tcPr/>
                </a:tc>
                <a:tc>
                  <a:txBody>
                    <a:bodyPr/>
                    <a:lstStyle/>
                    <a:p>
                      <a:pPr algn="ctr">
                        <a:lnSpc>
                          <a:spcPct val="115000"/>
                        </a:lnSpc>
                        <a:spcAft>
                          <a:spcPts val="0"/>
                        </a:spcAft>
                      </a:pPr>
                      <a:r>
                        <a:rPr lang="it-IT" sz="1200" dirty="0">
                          <a:effectLst/>
                        </a:rPr>
                        <a:t>18</a:t>
                      </a:r>
                      <a:endParaRPr lang="it-IT" sz="1200" b="1"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9034" marR="59034" marT="0" marB="0"/>
                </a:tc>
              </a:tr>
            </a:tbl>
          </a:graphicData>
        </a:graphic>
      </p:graphicFrame>
    </p:spTree>
    <p:extLst>
      <p:ext uri="{BB962C8B-B14F-4D97-AF65-F5344CB8AC3E}">
        <p14:creationId xmlns="" xmlns:p14="http://schemas.microsoft.com/office/powerpoint/2010/main" val="2517403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243080" y="677852"/>
            <a:ext cx="8657839" cy="461665"/>
          </a:xfrm>
          <a:prstGeom prst="rect">
            <a:avLst/>
          </a:prstGeom>
          <a:noFill/>
        </p:spPr>
        <p:txBody>
          <a:bodyPr wrap="square" rtlCol="0">
            <a:spAutoFit/>
          </a:bodyPr>
          <a:lstStyle/>
          <a:p>
            <a:pPr algn="ctr"/>
            <a:r>
              <a:rPr lang="it-IT" sz="2400" b="1" dirty="0" smtClean="0"/>
              <a:t>CRITERI DI SELEZIONE</a:t>
            </a:r>
            <a:endParaRPr lang="it-IT" sz="2400" b="1" dirty="0"/>
          </a:p>
        </p:txBody>
      </p:sp>
      <p:graphicFrame>
        <p:nvGraphicFramePr>
          <p:cNvPr id="5" name="Tabella 4"/>
          <p:cNvGraphicFramePr>
            <a:graphicFrameLocks noGrp="1"/>
          </p:cNvGraphicFramePr>
          <p:nvPr>
            <p:extLst>
              <p:ext uri="{D42A27DB-BD31-4B8C-83A1-F6EECF244321}">
                <p14:modId xmlns="" xmlns:p14="http://schemas.microsoft.com/office/powerpoint/2010/main" val="4207831304"/>
              </p:ext>
            </p:extLst>
          </p:nvPr>
        </p:nvGraphicFramePr>
        <p:xfrm>
          <a:off x="854669" y="1164488"/>
          <a:ext cx="7434660" cy="2439648"/>
        </p:xfrm>
        <a:graphic>
          <a:graphicData uri="http://schemas.openxmlformats.org/drawingml/2006/table">
            <a:tbl>
              <a:tblPr firstRow="1" firstCol="1" bandRow="1">
                <a:tableStyleId>{69C7853C-536D-4A76-A0AE-DD22124D55A5}</a:tableStyleId>
              </a:tblPr>
              <a:tblGrid>
                <a:gridCol w="5186032"/>
                <a:gridCol w="1170080"/>
                <a:gridCol w="1078548"/>
              </a:tblGrid>
              <a:tr h="547652">
                <a:tc gridSpan="2">
                  <a:txBody>
                    <a:bodyPr/>
                    <a:lstStyle/>
                    <a:p>
                      <a:pPr algn="just">
                        <a:lnSpc>
                          <a:spcPct val="115000"/>
                        </a:lnSpc>
                        <a:spcAft>
                          <a:spcPts val="0"/>
                        </a:spcAft>
                      </a:pPr>
                      <a:r>
                        <a:rPr lang="it-IT" sz="1200" dirty="0">
                          <a:effectLst/>
                        </a:rPr>
                        <a:t>Principio 2 - Adeguatezza e coerenza quanti-qualitativa delle risorse umane impiegate con gli obiettivi del progetto di attività formative</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hMerge="1">
                  <a:txBody>
                    <a:bodyPr/>
                    <a:lstStyle/>
                    <a:p>
                      <a:endParaRPr lang="it-IT"/>
                    </a:p>
                  </a:txBody>
                  <a:tcPr/>
                </a:tc>
                <a:tc>
                  <a:txBody>
                    <a:bodyPr/>
                    <a:lstStyle/>
                    <a:p>
                      <a:pPr algn="ctr">
                        <a:lnSpc>
                          <a:spcPct val="115000"/>
                        </a:lnSpc>
                        <a:spcAft>
                          <a:spcPts val="0"/>
                        </a:spcAft>
                      </a:pPr>
                      <a:r>
                        <a:rPr lang="it-IT" sz="1200" dirty="0">
                          <a:effectLst/>
                        </a:rPr>
                        <a:t>Punti</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r>
              <a:tr h="829740">
                <a:tc>
                  <a:txBody>
                    <a:bodyPr/>
                    <a:lstStyle/>
                    <a:p>
                      <a:pPr algn="just">
                        <a:lnSpc>
                          <a:spcPct val="115000"/>
                        </a:lnSpc>
                        <a:spcAft>
                          <a:spcPts val="0"/>
                        </a:spcAft>
                      </a:pPr>
                      <a:r>
                        <a:rPr lang="it-IT" sz="1200" dirty="0" smtClean="0">
                          <a:effectLst/>
                        </a:rPr>
                        <a:t>2.1 Il </a:t>
                      </a:r>
                      <a:r>
                        <a:rPr lang="it-IT" sz="1200" dirty="0">
                          <a:effectLst/>
                        </a:rPr>
                        <a:t>progetto sarà valutato attraverso la verifica delle qualifiche e competenze del coordinatore di progetto dimostrabile attraverso il curriculum vitae</a:t>
                      </a:r>
                      <a:endParaRPr lang="it-IT" sz="1200" b="0" i="1"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c>
                  <a:txBody>
                    <a:bodyPr/>
                    <a:lstStyle/>
                    <a:p>
                      <a:pPr algn="ctr">
                        <a:lnSpc>
                          <a:spcPct val="115000"/>
                        </a:lnSpc>
                        <a:spcAft>
                          <a:spcPts val="0"/>
                        </a:spcAft>
                      </a:pPr>
                      <a:r>
                        <a:rPr lang="it-IT" sz="1200">
                          <a:effectLst/>
                        </a:rPr>
                        <a:t>Max</a:t>
                      </a:r>
                      <a:endParaRPr lang="it-IT" sz="120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c>
                  <a:txBody>
                    <a:bodyPr/>
                    <a:lstStyle/>
                    <a:p>
                      <a:pPr algn="ctr">
                        <a:lnSpc>
                          <a:spcPct val="115000"/>
                        </a:lnSpc>
                        <a:spcAft>
                          <a:spcPts val="0"/>
                        </a:spcAft>
                      </a:pPr>
                      <a:r>
                        <a:rPr lang="it-IT" sz="1200" dirty="0">
                          <a:effectLst/>
                        </a:rPr>
                        <a:t>5</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r>
              <a:tr h="265564">
                <a:tc rowSpan="2">
                  <a:txBody>
                    <a:bodyPr/>
                    <a:lstStyle/>
                    <a:p>
                      <a:pPr algn="just">
                        <a:lnSpc>
                          <a:spcPct val="115000"/>
                        </a:lnSpc>
                        <a:spcAft>
                          <a:spcPts val="0"/>
                        </a:spcAft>
                      </a:pPr>
                      <a:r>
                        <a:rPr lang="it-IT" sz="1200" dirty="0" smtClean="0">
                          <a:effectLst/>
                        </a:rPr>
                        <a:t>2.2 Il </a:t>
                      </a:r>
                      <a:r>
                        <a:rPr lang="it-IT" sz="1200" dirty="0">
                          <a:effectLst/>
                        </a:rPr>
                        <a:t>progetto sarà valutato attraverso la verifica del numero di soggetti coinvolti nelle attività progettuali</a:t>
                      </a:r>
                      <a:endParaRPr lang="it-IT" sz="1200" b="0" i="1"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c>
                  <a:txBody>
                    <a:bodyPr/>
                    <a:lstStyle/>
                    <a:p>
                      <a:pPr algn="ctr">
                        <a:lnSpc>
                          <a:spcPct val="115000"/>
                        </a:lnSpc>
                        <a:spcAft>
                          <a:spcPts val="0"/>
                        </a:spcAft>
                      </a:pPr>
                      <a:r>
                        <a:rPr lang="it-IT" sz="1200" dirty="0" smtClean="0">
                          <a:effectLst/>
                        </a:rPr>
                        <a:t>&gt;2</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c>
                  <a:txBody>
                    <a:bodyPr/>
                    <a:lstStyle/>
                    <a:p>
                      <a:pPr algn="ctr">
                        <a:lnSpc>
                          <a:spcPct val="115000"/>
                        </a:lnSpc>
                        <a:spcAft>
                          <a:spcPts val="0"/>
                        </a:spcAft>
                      </a:pPr>
                      <a:r>
                        <a:rPr lang="it-IT" sz="1200" dirty="0">
                          <a:solidFill>
                            <a:schemeClr val="dk1"/>
                          </a:solidFill>
                          <a:effectLst/>
                          <a:latin typeface="+mn-lt"/>
                          <a:ea typeface="+mn-ea"/>
                          <a:cs typeface="+mn-cs"/>
                        </a:rPr>
                        <a:t>2</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r>
              <a:tr h="265564">
                <a:tc vMerge="1">
                  <a:txBody>
                    <a:bodyPr/>
                    <a:lstStyle/>
                    <a:p>
                      <a:endParaRPr lang="it-IT"/>
                    </a:p>
                  </a:txBody>
                  <a:tcPr/>
                </a:tc>
                <a:tc>
                  <a:txBody>
                    <a:bodyPr/>
                    <a:lstStyle/>
                    <a:p>
                      <a:pPr algn="ctr">
                        <a:lnSpc>
                          <a:spcPct val="115000"/>
                        </a:lnSpc>
                        <a:spcAft>
                          <a:spcPts val="0"/>
                        </a:spcAft>
                      </a:pPr>
                      <a:r>
                        <a:rPr lang="it-IT" sz="1200" dirty="0" smtClean="0">
                          <a:effectLst/>
                        </a:rPr>
                        <a:t>≤2</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c>
                  <a:txBody>
                    <a:bodyPr/>
                    <a:lstStyle/>
                    <a:p>
                      <a:pPr algn="ctr">
                        <a:lnSpc>
                          <a:spcPct val="115000"/>
                        </a:lnSpc>
                        <a:spcAft>
                          <a:spcPts val="0"/>
                        </a:spcAft>
                      </a:pPr>
                      <a:r>
                        <a:rPr lang="it-IT" sz="1200" dirty="0" smtClean="0">
                          <a:solidFill>
                            <a:schemeClr val="tx1"/>
                          </a:solidFill>
                          <a:effectLst/>
                          <a:latin typeface="Calibri" panose="020F0502020204030204" pitchFamily="34" charset="0"/>
                          <a:ea typeface="PMingLiU" panose="02020500000000000000" pitchFamily="18" charset="-120"/>
                          <a:cs typeface="Arial" panose="020B0604020202020204" pitchFamily="34" charset="0"/>
                        </a:rPr>
                        <a:t>1</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r>
              <a:tr h="265564">
                <a:tc gridSpan="2">
                  <a:txBody>
                    <a:bodyPr/>
                    <a:lstStyle/>
                    <a:p>
                      <a:pPr algn="r">
                        <a:lnSpc>
                          <a:spcPct val="115000"/>
                        </a:lnSpc>
                        <a:spcAft>
                          <a:spcPts val="0"/>
                        </a:spcAft>
                      </a:pPr>
                      <a:r>
                        <a:rPr lang="it-IT" sz="1200" dirty="0">
                          <a:effectLst/>
                        </a:rPr>
                        <a:t>PUNTEGGIO MASSIMO ATTRIBUIBILE</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hMerge="1">
                  <a:txBody>
                    <a:bodyPr/>
                    <a:lstStyle/>
                    <a:p>
                      <a:endParaRPr lang="it-IT"/>
                    </a:p>
                  </a:txBody>
                  <a:tcPr/>
                </a:tc>
                <a:tc>
                  <a:txBody>
                    <a:bodyPr/>
                    <a:lstStyle/>
                    <a:p>
                      <a:pPr algn="ctr">
                        <a:lnSpc>
                          <a:spcPct val="115000"/>
                        </a:lnSpc>
                        <a:spcAft>
                          <a:spcPts val="0"/>
                        </a:spcAft>
                      </a:pPr>
                      <a:r>
                        <a:rPr lang="it-IT" sz="1200" b="0" dirty="0">
                          <a:solidFill>
                            <a:schemeClr val="dk1"/>
                          </a:solidFill>
                          <a:effectLst/>
                          <a:latin typeface="+mn-lt"/>
                          <a:ea typeface="+mn-ea"/>
                          <a:cs typeface="+mn-cs"/>
                        </a:rPr>
                        <a:t>7</a:t>
                      </a:r>
                      <a:endParaRPr lang="it-IT" sz="1200" b="1"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r>
              <a:tr h="265564">
                <a:tc gridSpan="2">
                  <a:txBody>
                    <a:bodyPr/>
                    <a:lstStyle/>
                    <a:p>
                      <a:pPr algn="r">
                        <a:lnSpc>
                          <a:spcPct val="115000"/>
                        </a:lnSpc>
                        <a:spcAft>
                          <a:spcPts val="0"/>
                        </a:spcAft>
                      </a:pPr>
                      <a:r>
                        <a:rPr lang="it-IT" sz="1200" dirty="0">
                          <a:effectLst/>
                        </a:rPr>
                        <a:t>PUNTEGGIO SOGLIA</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hMerge="1">
                  <a:txBody>
                    <a:bodyPr/>
                    <a:lstStyle/>
                    <a:p>
                      <a:endParaRPr lang="it-IT"/>
                    </a:p>
                  </a:txBody>
                  <a:tcPr/>
                </a:tc>
                <a:tc>
                  <a:txBody>
                    <a:bodyPr/>
                    <a:lstStyle/>
                    <a:p>
                      <a:pPr algn="ctr">
                        <a:lnSpc>
                          <a:spcPct val="115000"/>
                        </a:lnSpc>
                        <a:spcAft>
                          <a:spcPts val="0"/>
                        </a:spcAft>
                      </a:pPr>
                      <a:r>
                        <a:rPr lang="it-IT" sz="1200" dirty="0">
                          <a:effectLst/>
                        </a:rPr>
                        <a:t>3</a:t>
                      </a:r>
                      <a:endParaRPr lang="it-IT" sz="1200" b="1"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r>
            </a:tbl>
          </a:graphicData>
        </a:graphic>
      </p:graphicFrame>
    </p:spTree>
    <p:extLst>
      <p:ext uri="{BB962C8B-B14F-4D97-AF65-F5344CB8AC3E}">
        <p14:creationId xmlns="" xmlns:p14="http://schemas.microsoft.com/office/powerpoint/2010/main" val="317297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4-3PUGLIA2.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98313"/>
            <a:ext cx="9144000" cy="6858000"/>
          </a:xfrm>
          <a:prstGeom prst="rect">
            <a:avLst/>
          </a:prstGeom>
        </p:spPr>
      </p:pic>
      <p:sp>
        <p:nvSpPr>
          <p:cNvPr id="5" name="CasellaDiTesto 4"/>
          <p:cNvSpPr txBox="1"/>
          <p:nvPr/>
        </p:nvSpPr>
        <p:spPr>
          <a:xfrm>
            <a:off x="375949" y="918866"/>
            <a:ext cx="8016152" cy="461665"/>
          </a:xfrm>
          <a:prstGeom prst="rect">
            <a:avLst/>
          </a:prstGeom>
          <a:noFill/>
        </p:spPr>
        <p:txBody>
          <a:bodyPr wrap="square" rtlCol="0">
            <a:spAutoFit/>
          </a:bodyPr>
          <a:lstStyle/>
          <a:p>
            <a:pPr algn="ctr"/>
            <a:r>
              <a:rPr lang="it-IT" sz="2400" b="1" dirty="0" smtClean="0"/>
              <a:t>FINALITÀ DELL’ AVVISO </a:t>
            </a:r>
            <a:endParaRPr lang="it-IT" sz="2400" b="1" dirty="0"/>
          </a:p>
        </p:txBody>
      </p:sp>
      <p:graphicFrame>
        <p:nvGraphicFramePr>
          <p:cNvPr id="3" name="Tabella 2"/>
          <p:cNvGraphicFramePr>
            <a:graphicFrameLocks noGrp="1"/>
          </p:cNvGraphicFramePr>
          <p:nvPr>
            <p:extLst>
              <p:ext uri="{D42A27DB-BD31-4B8C-83A1-F6EECF244321}">
                <p14:modId xmlns="" xmlns:p14="http://schemas.microsoft.com/office/powerpoint/2010/main" val="937903825"/>
              </p:ext>
            </p:extLst>
          </p:nvPr>
        </p:nvGraphicFramePr>
        <p:xfrm>
          <a:off x="375949" y="1547129"/>
          <a:ext cx="8280001" cy="745694"/>
        </p:xfrm>
        <a:graphic>
          <a:graphicData uri="http://schemas.openxmlformats.org/drawingml/2006/table">
            <a:tbl>
              <a:tblPr firstRow="1" bandRow="1">
                <a:tableStyleId>{F5AB1C69-6EDB-4FF4-983F-18BD219EF322}</a:tableStyleId>
              </a:tblPr>
              <a:tblGrid>
                <a:gridCol w="8280001"/>
              </a:tblGrid>
              <a:tr h="745694">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it-IT" sz="2000" dirty="0" smtClean="0"/>
                        <a:t>Selezionare progetti che prevedono,</a:t>
                      </a:r>
                      <a:r>
                        <a:rPr lang="it-IT" sz="2000" dirty="0" smtClean="0">
                          <a:solidFill>
                            <a:srgbClr val="FF0000"/>
                          </a:solidFill>
                        </a:rPr>
                        <a:t> </a:t>
                      </a:r>
                      <a:r>
                        <a:rPr lang="it-IT" sz="2000" u="sng" dirty="0" smtClean="0">
                          <a:solidFill>
                            <a:schemeClr val="bg1"/>
                          </a:solidFill>
                          <a:effectLst>
                            <a:outerShdw blurRad="38100" dist="38100" dir="2700000" algn="tl">
                              <a:srgbClr val="000000">
                                <a:alpha val="43137"/>
                              </a:srgbClr>
                            </a:outerShdw>
                          </a:effectLst>
                        </a:rPr>
                        <a:t>alternativamente</a:t>
                      </a:r>
                      <a:r>
                        <a:rPr lang="it-IT" sz="2000" dirty="0" smtClean="0"/>
                        <a:t>, le seguenti tipologie di interventi:</a:t>
                      </a:r>
                      <a:endParaRPr lang="it-IT" sz="2000" dirty="0"/>
                    </a:p>
                  </a:txBody>
                  <a:tcPr anchor="ctr"/>
                </a:tc>
              </a:tr>
            </a:tbl>
          </a:graphicData>
        </a:graphic>
      </p:graphicFrame>
      <p:graphicFrame>
        <p:nvGraphicFramePr>
          <p:cNvPr id="8" name="Tabella 7"/>
          <p:cNvGraphicFramePr>
            <a:graphicFrameLocks noGrp="1"/>
          </p:cNvGraphicFramePr>
          <p:nvPr>
            <p:extLst>
              <p:ext uri="{D42A27DB-BD31-4B8C-83A1-F6EECF244321}">
                <p14:modId xmlns="" xmlns:p14="http://schemas.microsoft.com/office/powerpoint/2010/main" val="3497441095"/>
              </p:ext>
            </p:extLst>
          </p:nvPr>
        </p:nvGraphicFramePr>
        <p:xfrm>
          <a:off x="418352" y="2589305"/>
          <a:ext cx="8280000" cy="1008000"/>
        </p:xfrm>
        <a:graphic>
          <a:graphicData uri="http://schemas.openxmlformats.org/drawingml/2006/table">
            <a:tbl>
              <a:tblPr bandRow="1">
                <a:tableStyleId>{F5AB1C69-6EDB-4FF4-983F-18BD219EF322}</a:tableStyleId>
              </a:tblPr>
              <a:tblGrid>
                <a:gridCol w="8280000"/>
              </a:tblGrid>
              <a:tr h="504000">
                <a:tc>
                  <a:txBody>
                    <a:bodyPr/>
                    <a:lstStyle/>
                    <a:p>
                      <a:pPr marL="285750" marR="0" indent="-285750" algn="just" defTabSz="457200" rtl="0" eaLnBrk="1" fontAlgn="auto" latinLnBrk="0" hangingPunct="1">
                        <a:lnSpc>
                          <a:spcPct val="100000"/>
                        </a:lnSpc>
                        <a:spcBef>
                          <a:spcPts val="0"/>
                        </a:spcBef>
                        <a:spcAft>
                          <a:spcPts val="0"/>
                        </a:spcAft>
                        <a:buClrTx/>
                        <a:buSzTx/>
                        <a:buFont typeface="Wingdings" pitchFamily="2" charset="2"/>
                        <a:buChar char="q"/>
                        <a:tabLst/>
                        <a:defRPr/>
                      </a:pPr>
                      <a:r>
                        <a:rPr lang="it-IT" sz="1800" baseline="0" dirty="0" smtClean="0"/>
                        <a:t>scambi interaziendali di breve durata nel settore agricolo e forestale</a:t>
                      </a:r>
                    </a:p>
                  </a:txBody>
                  <a:tcPr anchor="ctr"/>
                </a:tc>
              </a:tr>
              <a:tr h="504000">
                <a:tc>
                  <a:txBody>
                    <a:bodyPr/>
                    <a:lstStyle/>
                    <a:p>
                      <a:pPr marL="285750" marR="0" indent="-285750" algn="just" defTabSz="457200" rtl="0" eaLnBrk="1" fontAlgn="auto" latinLnBrk="0" hangingPunct="1">
                        <a:lnSpc>
                          <a:spcPct val="100000"/>
                        </a:lnSpc>
                        <a:spcBef>
                          <a:spcPts val="0"/>
                        </a:spcBef>
                        <a:spcAft>
                          <a:spcPts val="0"/>
                        </a:spcAft>
                        <a:buClrTx/>
                        <a:buSzTx/>
                        <a:buFont typeface="Wingdings" pitchFamily="2" charset="2"/>
                        <a:buChar char="q"/>
                        <a:tabLst/>
                        <a:defRPr/>
                      </a:pPr>
                      <a:r>
                        <a:rPr lang="it-IT" sz="1800" baseline="0" dirty="0" smtClean="0"/>
                        <a:t>visite di aziende agricole e forestali</a:t>
                      </a:r>
                    </a:p>
                  </a:txBody>
                  <a:tcPr anchor="ctr"/>
                </a:tc>
              </a:tr>
            </a:tbl>
          </a:graphicData>
        </a:graphic>
      </p:graphicFrame>
    </p:spTree>
    <p:extLst>
      <p:ext uri="{BB962C8B-B14F-4D97-AF65-F5344CB8AC3E}">
        <p14:creationId xmlns="" xmlns:p14="http://schemas.microsoft.com/office/powerpoint/2010/main" val="3819390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4-3PUGLIA2.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2152" y="-794"/>
            <a:ext cx="9144000" cy="6858000"/>
          </a:xfrm>
          <a:prstGeom prst="rect">
            <a:avLst/>
          </a:prstGeom>
        </p:spPr>
      </p:pic>
      <p:sp>
        <p:nvSpPr>
          <p:cNvPr id="4" name="Rectangle 4"/>
          <p:cNvSpPr>
            <a:spLocks noChangeArrowheads="1"/>
          </p:cNvSpPr>
          <p:nvPr/>
        </p:nvSpPr>
        <p:spPr bwMode="auto">
          <a:xfrm>
            <a:off x="2614619" y="1594923"/>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07657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2819406" y="1644135"/>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07657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CasellaDiTesto 6"/>
          <p:cNvSpPr txBox="1"/>
          <p:nvPr/>
        </p:nvSpPr>
        <p:spPr>
          <a:xfrm>
            <a:off x="243080" y="677852"/>
            <a:ext cx="8657839" cy="461665"/>
          </a:xfrm>
          <a:prstGeom prst="rect">
            <a:avLst/>
          </a:prstGeom>
          <a:noFill/>
        </p:spPr>
        <p:txBody>
          <a:bodyPr wrap="square" rtlCol="0">
            <a:spAutoFit/>
          </a:bodyPr>
          <a:lstStyle/>
          <a:p>
            <a:pPr algn="ctr"/>
            <a:r>
              <a:rPr lang="it-IT" sz="2400" b="1" dirty="0" smtClean="0"/>
              <a:t>CRITERI DI SELEZIONE</a:t>
            </a:r>
            <a:endParaRPr lang="it-IT" sz="2400" b="1" dirty="0"/>
          </a:p>
        </p:txBody>
      </p:sp>
      <p:graphicFrame>
        <p:nvGraphicFramePr>
          <p:cNvPr id="2" name="Tabella 1"/>
          <p:cNvGraphicFramePr>
            <a:graphicFrameLocks noGrp="1"/>
          </p:cNvGraphicFramePr>
          <p:nvPr>
            <p:extLst>
              <p:ext uri="{D42A27DB-BD31-4B8C-83A1-F6EECF244321}">
                <p14:modId xmlns="" xmlns:p14="http://schemas.microsoft.com/office/powerpoint/2010/main" val="1156339451"/>
              </p:ext>
            </p:extLst>
          </p:nvPr>
        </p:nvGraphicFramePr>
        <p:xfrm>
          <a:off x="880282" y="1201125"/>
          <a:ext cx="7383433" cy="2149388"/>
        </p:xfrm>
        <a:graphic>
          <a:graphicData uri="http://schemas.openxmlformats.org/drawingml/2006/table">
            <a:tbl>
              <a:tblPr firstRow="1" firstCol="1" bandRow="1">
                <a:tableStyleId>{69C7853C-536D-4A76-A0AE-DD22124D55A5}</a:tableStyleId>
              </a:tblPr>
              <a:tblGrid>
                <a:gridCol w="5150299"/>
                <a:gridCol w="1162017"/>
                <a:gridCol w="1071117"/>
              </a:tblGrid>
              <a:tr h="258617">
                <a:tc gridSpan="2">
                  <a:txBody>
                    <a:bodyPr/>
                    <a:lstStyle/>
                    <a:p>
                      <a:pPr>
                        <a:lnSpc>
                          <a:spcPct val="115000"/>
                        </a:lnSpc>
                        <a:spcAft>
                          <a:spcPts val="0"/>
                        </a:spcAft>
                      </a:pPr>
                      <a:r>
                        <a:rPr lang="it-IT" sz="1200" dirty="0">
                          <a:effectLst/>
                        </a:rPr>
                        <a:t>Principio 3 - Capacità di monitoraggio e verifica (in itinere, ex-post)</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hMerge="1">
                  <a:txBody>
                    <a:bodyPr/>
                    <a:lstStyle/>
                    <a:p>
                      <a:endParaRPr lang="it-IT"/>
                    </a:p>
                  </a:txBody>
                  <a:tcPr/>
                </a:tc>
                <a:tc>
                  <a:txBody>
                    <a:bodyPr/>
                    <a:lstStyle/>
                    <a:p>
                      <a:pPr algn="ctr">
                        <a:lnSpc>
                          <a:spcPct val="115000"/>
                        </a:lnSpc>
                        <a:spcAft>
                          <a:spcPts val="0"/>
                        </a:spcAft>
                      </a:pPr>
                      <a:r>
                        <a:rPr lang="it-IT" sz="1200" dirty="0">
                          <a:effectLst/>
                        </a:rPr>
                        <a:t>Punti</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r>
              <a:tr h="724923">
                <a:tc rowSpan="2">
                  <a:txBody>
                    <a:bodyPr/>
                    <a:lstStyle/>
                    <a:p>
                      <a:pPr algn="just">
                        <a:lnSpc>
                          <a:spcPct val="115000"/>
                        </a:lnSpc>
                        <a:spcAft>
                          <a:spcPts val="0"/>
                        </a:spcAft>
                      </a:pPr>
                      <a:r>
                        <a:rPr lang="it-IT" sz="1200" dirty="0" smtClean="0">
                          <a:effectLst/>
                        </a:rPr>
                        <a:t>3.1 Qualità </a:t>
                      </a:r>
                      <a:r>
                        <a:rPr lang="it-IT" sz="1200" dirty="0">
                          <a:effectLst/>
                        </a:rPr>
                        <a:t>delle attività di monitoraggio</a:t>
                      </a:r>
                    </a:p>
                    <a:p>
                      <a:pPr algn="just">
                        <a:lnSpc>
                          <a:spcPct val="115000"/>
                        </a:lnSpc>
                        <a:spcAft>
                          <a:spcPts val="0"/>
                        </a:spcAft>
                      </a:pPr>
                      <a:r>
                        <a:rPr lang="it-IT" sz="1200" dirty="0">
                          <a:effectLst/>
                        </a:rPr>
                        <a:t>Il piano di monitoraggio descrive le attività da porre in essere per garantire che il progetto proceda come programmato, le risorse necessarie. Contiene una strategia di gestione dei rischi che identifica i principali rischi connessi con lo svolgimento del progetto e propone eventuali misure di mitigazione degli stessi.</a:t>
                      </a:r>
                      <a:endParaRPr lang="it-IT" sz="1200" b="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c>
                  <a:txBody>
                    <a:bodyPr/>
                    <a:lstStyle/>
                    <a:p>
                      <a:pPr algn="ctr">
                        <a:lnSpc>
                          <a:spcPct val="115000"/>
                        </a:lnSpc>
                        <a:spcAft>
                          <a:spcPts val="0"/>
                        </a:spcAft>
                      </a:pPr>
                      <a:r>
                        <a:rPr lang="it-IT" sz="1200" dirty="0">
                          <a:effectLst/>
                        </a:rPr>
                        <a:t>Positiva</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c>
                  <a:txBody>
                    <a:bodyPr/>
                    <a:lstStyle/>
                    <a:p>
                      <a:pPr algn="ctr">
                        <a:lnSpc>
                          <a:spcPct val="115000"/>
                        </a:lnSpc>
                        <a:spcAft>
                          <a:spcPts val="0"/>
                        </a:spcAft>
                      </a:pPr>
                      <a:r>
                        <a:rPr lang="it-IT" sz="1200" dirty="0">
                          <a:effectLst/>
                        </a:rPr>
                        <a:t>5</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r>
              <a:tr h="907231">
                <a:tc vMerge="1">
                  <a:txBody>
                    <a:bodyPr/>
                    <a:lstStyle/>
                    <a:p>
                      <a:endParaRPr lang="it-IT"/>
                    </a:p>
                  </a:txBody>
                  <a:tcPr/>
                </a:tc>
                <a:tc>
                  <a:txBody>
                    <a:bodyPr/>
                    <a:lstStyle/>
                    <a:p>
                      <a:pPr algn="ctr">
                        <a:lnSpc>
                          <a:spcPct val="115000"/>
                        </a:lnSpc>
                        <a:spcAft>
                          <a:spcPts val="0"/>
                        </a:spcAft>
                      </a:pPr>
                      <a:r>
                        <a:rPr lang="it-IT" sz="1200">
                          <a:effectLst/>
                        </a:rPr>
                        <a:t>Negativa</a:t>
                      </a:r>
                      <a:endParaRPr lang="it-IT" sz="120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c>
                  <a:txBody>
                    <a:bodyPr/>
                    <a:lstStyle/>
                    <a:p>
                      <a:pPr algn="ctr">
                        <a:lnSpc>
                          <a:spcPct val="115000"/>
                        </a:lnSpc>
                        <a:spcAft>
                          <a:spcPts val="0"/>
                        </a:spcAft>
                      </a:pPr>
                      <a:r>
                        <a:rPr lang="it-IT" sz="1200" dirty="0">
                          <a:effectLst/>
                        </a:rPr>
                        <a:t>0</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r>
              <a:tr h="258617">
                <a:tc gridSpan="2">
                  <a:txBody>
                    <a:bodyPr/>
                    <a:lstStyle/>
                    <a:p>
                      <a:pPr algn="r">
                        <a:lnSpc>
                          <a:spcPct val="115000"/>
                        </a:lnSpc>
                        <a:spcAft>
                          <a:spcPts val="0"/>
                        </a:spcAft>
                      </a:pPr>
                      <a:r>
                        <a:rPr lang="it-IT" sz="1200" dirty="0">
                          <a:effectLst/>
                        </a:rPr>
                        <a:t>PUNTEGGIO MASSIMO ATTRIBUIBILE</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c hMerge="1">
                  <a:txBody>
                    <a:bodyPr/>
                    <a:lstStyle/>
                    <a:p>
                      <a:endParaRPr lang="it-IT"/>
                    </a:p>
                  </a:txBody>
                  <a:tcPr/>
                </a:tc>
                <a:tc>
                  <a:txBody>
                    <a:bodyPr/>
                    <a:lstStyle/>
                    <a:p>
                      <a:pPr algn="ctr">
                        <a:lnSpc>
                          <a:spcPct val="115000"/>
                        </a:lnSpc>
                        <a:spcAft>
                          <a:spcPts val="0"/>
                        </a:spcAft>
                      </a:pPr>
                      <a:r>
                        <a:rPr lang="it-IT" sz="1200" dirty="0">
                          <a:effectLst/>
                        </a:rPr>
                        <a:t>5</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r>
            </a:tbl>
          </a:graphicData>
        </a:graphic>
      </p:graphicFrame>
      <p:graphicFrame>
        <p:nvGraphicFramePr>
          <p:cNvPr id="9" name="Tabella 8"/>
          <p:cNvGraphicFramePr>
            <a:graphicFrameLocks noGrp="1"/>
          </p:cNvGraphicFramePr>
          <p:nvPr>
            <p:extLst>
              <p:ext uri="{D42A27DB-BD31-4B8C-83A1-F6EECF244321}">
                <p14:modId xmlns="" xmlns:p14="http://schemas.microsoft.com/office/powerpoint/2010/main" val="2438569105"/>
              </p:ext>
            </p:extLst>
          </p:nvPr>
        </p:nvGraphicFramePr>
        <p:xfrm>
          <a:off x="880282" y="3714245"/>
          <a:ext cx="7383433" cy="1642179"/>
        </p:xfrm>
        <a:graphic>
          <a:graphicData uri="http://schemas.openxmlformats.org/drawingml/2006/table">
            <a:tbl>
              <a:tblPr firstRow="1" firstCol="1" bandRow="1">
                <a:tableStyleId>{69C7853C-536D-4A76-A0AE-DD22124D55A5}</a:tableStyleId>
              </a:tblPr>
              <a:tblGrid>
                <a:gridCol w="5150299"/>
                <a:gridCol w="1162017"/>
                <a:gridCol w="1071117"/>
              </a:tblGrid>
              <a:tr h="682391">
                <a:tc gridSpan="2">
                  <a:txBody>
                    <a:bodyPr/>
                    <a:lstStyle/>
                    <a:p>
                      <a:pPr algn="just">
                        <a:lnSpc>
                          <a:spcPct val="115000"/>
                        </a:lnSpc>
                        <a:spcAft>
                          <a:spcPts val="0"/>
                        </a:spcAft>
                      </a:pPr>
                      <a:r>
                        <a:rPr lang="it-IT" sz="1200" dirty="0">
                          <a:effectLst/>
                        </a:rPr>
                        <a:t>Principio 4 - Capacità di coinvolgimento di idonee aziende agricole e forestali per garantire una maggiore efficacia delle attività informative per i collegamenti con le realtà produttive del territorio</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hMerge="1">
                  <a:txBody>
                    <a:bodyPr/>
                    <a:lstStyle/>
                    <a:p>
                      <a:endParaRPr lang="it-IT"/>
                    </a:p>
                  </a:txBody>
                  <a:tcPr/>
                </a:tc>
                <a:tc>
                  <a:txBody>
                    <a:bodyPr/>
                    <a:lstStyle/>
                    <a:p>
                      <a:pPr algn="ctr">
                        <a:lnSpc>
                          <a:spcPct val="115000"/>
                        </a:lnSpc>
                        <a:spcAft>
                          <a:spcPts val="0"/>
                        </a:spcAft>
                      </a:pPr>
                      <a:r>
                        <a:rPr lang="it-IT" sz="1200" dirty="0">
                          <a:effectLst/>
                        </a:rPr>
                        <a:t>Punti</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r>
              <a:tr h="313429">
                <a:tc rowSpan="2">
                  <a:txBody>
                    <a:bodyPr/>
                    <a:lstStyle/>
                    <a:p>
                      <a:pPr algn="just">
                        <a:lnSpc>
                          <a:spcPct val="115000"/>
                        </a:lnSpc>
                        <a:spcAft>
                          <a:spcPts val="0"/>
                        </a:spcAft>
                      </a:pPr>
                      <a:r>
                        <a:rPr lang="it-IT" sz="1200" dirty="0" smtClean="0">
                          <a:effectLst/>
                        </a:rPr>
                        <a:t>4.1 Capacità della tipologia di intervento di coinvolgere un numero elevato di imprese agricole e forestali </a:t>
                      </a:r>
                      <a:endParaRPr lang="it-IT" sz="1200" b="0" i="1"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c>
                  <a:txBody>
                    <a:bodyPr/>
                    <a:lstStyle/>
                    <a:p>
                      <a:pPr algn="ctr">
                        <a:lnSpc>
                          <a:spcPct val="115000"/>
                        </a:lnSpc>
                        <a:spcAft>
                          <a:spcPts val="0"/>
                        </a:spcAft>
                      </a:pPr>
                      <a:r>
                        <a:rPr lang="it-IT" sz="1200" dirty="0">
                          <a:effectLst/>
                        </a:rPr>
                        <a:t>Visite</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c>
                  <a:txBody>
                    <a:bodyPr/>
                    <a:lstStyle/>
                    <a:p>
                      <a:pPr algn="ctr">
                        <a:lnSpc>
                          <a:spcPct val="115000"/>
                        </a:lnSpc>
                        <a:spcAft>
                          <a:spcPts val="0"/>
                        </a:spcAft>
                      </a:pPr>
                      <a:r>
                        <a:rPr lang="it-IT" sz="1200" dirty="0">
                          <a:effectLst/>
                        </a:rPr>
                        <a:t>20</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r>
              <a:tr h="332930">
                <a:tc vMerge="1">
                  <a:txBody>
                    <a:bodyPr/>
                    <a:lstStyle/>
                    <a:p>
                      <a:endParaRPr lang="it-IT"/>
                    </a:p>
                  </a:txBody>
                  <a:tcPr/>
                </a:tc>
                <a:tc>
                  <a:txBody>
                    <a:bodyPr/>
                    <a:lstStyle/>
                    <a:p>
                      <a:pPr algn="ctr">
                        <a:lnSpc>
                          <a:spcPct val="115000"/>
                        </a:lnSpc>
                        <a:spcAft>
                          <a:spcPts val="0"/>
                        </a:spcAft>
                      </a:pPr>
                      <a:r>
                        <a:rPr lang="it-IT" sz="1200" dirty="0">
                          <a:effectLst/>
                        </a:rPr>
                        <a:t>Scambi</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c>
                  <a:txBody>
                    <a:bodyPr/>
                    <a:lstStyle/>
                    <a:p>
                      <a:pPr algn="ctr">
                        <a:lnSpc>
                          <a:spcPct val="115000"/>
                        </a:lnSpc>
                        <a:spcAft>
                          <a:spcPts val="0"/>
                        </a:spcAft>
                      </a:pPr>
                      <a:r>
                        <a:rPr lang="it-IT" sz="1200" dirty="0">
                          <a:effectLst/>
                        </a:rPr>
                        <a:t>10</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r>
              <a:tr h="313429">
                <a:tc gridSpan="2">
                  <a:txBody>
                    <a:bodyPr/>
                    <a:lstStyle/>
                    <a:p>
                      <a:pPr algn="r">
                        <a:lnSpc>
                          <a:spcPct val="115000"/>
                        </a:lnSpc>
                        <a:spcAft>
                          <a:spcPts val="0"/>
                        </a:spcAft>
                      </a:pPr>
                      <a:r>
                        <a:rPr lang="it-IT" sz="1200" dirty="0">
                          <a:effectLst/>
                        </a:rPr>
                        <a:t>PUNTEGGIO MASSIMO ATTRIBUIBILE</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c hMerge="1">
                  <a:txBody>
                    <a:bodyPr/>
                    <a:lstStyle/>
                    <a:p>
                      <a:endParaRPr lang="it-IT"/>
                    </a:p>
                  </a:txBody>
                  <a:tcPr/>
                </a:tc>
                <a:tc>
                  <a:txBody>
                    <a:bodyPr/>
                    <a:lstStyle/>
                    <a:p>
                      <a:pPr algn="ctr">
                        <a:lnSpc>
                          <a:spcPct val="115000"/>
                        </a:lnSpc>
                        <a:spcAft>
                          <a:spcPts val="0"/>
                        </a:spcAft>
                      </a:pPr>
                      <a:r>
                        <a:rPr lang="it-IT" sz="1200" dirty="0">
                          <a:effectLst/>
                        </a:rPr>
                        <a:t>20</a:t>
                      </a:r>
                      <a:endParaRPr lang="it-IT" sz="1200" b="1"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r>
            </a:tbl>
          </a:graphicData>
        </a:graphic>
      </p:graphicFrame>
    </p:spTree>
    <p:extLst>
      <p:ext uri="{BB962C8B-B14F-4D97-AF65-F5344CB8AC3E}">
        <p14:creationId xmlns="" xmlns:p14="http://schemas.microsoft.com/office/powerpoint/2010/main" val="35131888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4-3PUGLIA2.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2152" y="12854"/>
            <a:ext cx="9144000" cy="6858000"/>
          </a:xfrm>
          <a:prstGeom prst="rect">
            <a:avLst/>
          </a:prstGeom>
        </p:spPr>
      </p:pic>
      <p:sp>
        <p:nvSpPr>
          <p:cNvPr id="4" name="Rectangle 4"/>
          <p:cNvSpPr>
            <a:spLocks noChangeArrowheads="1"/>
          </p:cNvSpPr>
          <p:nvPr/>
        </p:nvSpPr>
        <p:spPr bwMode="auto">
          <a:xfrm>
            <a:off x="2614619" y="1594923"/>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07657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2819406" y="1644135"/>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07657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CasellaDiTesto 6"/>
          <p:cNvSpPr txBox="1"/>
          <p:nvPr/>
        </p:nvSpPr>
        <p:spPr>
          <a:xfrm>
            <a:off x="243080" y="677852"/>
            <a:ext cx="8657839" cy="461665"/>
          </a:xfrm>
          <a:prstGeom prst="rect">
            <a:avLst/>
          </a:prstGeom>
          <a:noFill/>
        </p:spPr>
        <p:txBody>
          <a:bodyPr wrap="square" rtlCol="0">
            <a:spAutoFit/>
          </a:bodyPr>
          <a:lstStyle/>
          <a:p>
            <a:pPr algn="ctr"/>
            <a:r>
              <a:rPr lang="it-IT" sz="2400" b="1" dirty="0" smtClean="0"/>
              <a:t>CRITERI DI SELEZIONE</a:t>
            </a:r>
            <a:endParaRPr lang="it-IT" sz="2400" b="1" dirty="0"/>
          </a:p>
        </p:txBody>
      </p:sp>
      <p:graphicFrame>
        <p:nvGraphicFramePr>
          <p:cNvPr id="2" name="Tabella 1"/>
          <p:cNvGraphicFramePr>
            <a:graphicFrameLocks noGrp="1"/>
          </p:cNvGraphicFramePr>
          <p:nvPr>
            <p:extLst>
              <p:ext uri="{D42A27DB-BD31-4B8C-83A1-F6EECF244321}">
                <p14:modId xmlns="" xmlns:p14="http://schemas.microsoft.com/office/powerpoint/2010/main" val="991114276"/>
              </p:ext>
            </p:extLst>
          </p:nvPr>
        </p:nvGraphicFramePr>
        <p:xfrm>
          <a:off x="802891" y="1275419"/>
          <a:ext cx="7682521" cy="3600008"/>
        </p:xfrm>
        <a:graphic>
          <a:graphicData uri="http://schemas.openxmlformats.org/drawingml/2006/table">
            <a:tbl>
              <a:tblPr firstRow="1" firstCol="1" bandRow="1">
                <a:tableStyleId>{69C7853C-536D-4A76-A0AE-DD22124D55A5}</a:tableStyleId>
              </a:tblPr>
              <a:tblGrid>
                <a:gridCol w="5029895"/>
                <a:gridCol w="1573004"/>
                <a:gridCol w="119510"/>
                <a:gridCol w="960112"/>
              </a:tblGrid>
              <a:tr h="527963">
                <a:tc gridSpan="3">
                  <a:txBody>
                    <a:bodyPr/>
                    <a:lstStyle/>
                    <a:p>
                      <a:pPr algn="just">
                        <a:lnSpc>
                          <a:spcPct val="115000"/>
                        </a:lnSpc>
                        <a:spcAft>
                          <a:spcPts val="0"/>
                        </a:spcAft>
                      </a:pPr>
                      <a:r>
                        <a:rPr lang="it-IT" sz="1200" dirty="0">
                          <a:effectLst/>
                        </a:rPr>
                        <a:t>Principio 5 - Significatività degli impatti del progetto in termini di portata, estensione e diffusione sul territorio</a:t>
                      </a:r>
                      <a:endParaRPr lang="it-IT" sz="11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hMerge="1">
                  <a:txBody>
                    <a:bodyPr/>
                    <a:lstStyle/>
                    <a:p>
                      <a:endParaRPr lang="it-IT"/>
                    </a:p>
                  </a:txBody>
                  <a:tcPr/>
                </a:tc>
                <a:tc hMerge="1">
                  <a:txBody>
                    <a:bodyPr/>
                    <a:lstStyle/>
                    <a:p>
                      <a:endParaRPr lang="it-IT"/>
                    </a:p>
                  </a:txBody>
                  <a:tcPr/>
                </a:tc>
                <a:tc>
                  <a:txBody>
                    <a:bodyPr/>
                    <a:lstStyle/>
                    <a:p>
                      <a:pPr algn="ctr">
                        <a:lnSpc>
                          <a:spcPct val="115000"/>
                        </a:lnSpc>
                        <a:spcAft>
                          <a:spcPts val="0"/>
                        </a:spcAft>
                      </a:pPr>
                      <a:r>
                        <a:rPr lang="it-IT" sz="1200" dirty="0">
                          <a:effectLst/>
                        </a:rPr>
                        <a:t>Punti</a:t>
                      </a:r>
                      <a:endParaRPr lang="it-IT" sz="11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r>
              <a:tr h="234669">
                <a:tc rowSpan="6">
                  <a:txBody>
                    <a:bodyPr/>
                    <a:lstStyle/>
                    <a:p>
                      <a:pPr algn="just">
                        <a:lnSpc>
                          <a:spcPct val="115000"/>
                        </a:lnSpc>
                        <a:spcAft>
                          <a:spcPts val="0"/>
                        </a:spcAft>
                      </a:pPr>
                      <a:r>
                        <a:rPr lang="it-IT" sz="1200" dirty="0" smtClean="0">
                          <a:effectLst/>
                        </a:rPr>
                        <a:t>5.1 Il </a:t>
                      </a:r>
                      <a:r>
                        <a:rPr lang="it-IT" sz="1200" dirty="0">
                          <a:effectLst/>
                        </a:rPr>
                        <a:t>progetto verrà valutato in relazione alla significatività del comparto prescelto in termini di importanza economica</a:t>
                      </a:r>
                      <a:endParaRPr lang="it-IT" sz="1100" b="0" i="1"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c>
                  <a:txBody>
                    <a:bodyPr/>
                    <a:lstStyle/>
                    <a:p>
                      <a:pPr algn="ctr">
                        <a:lnSpc>
                          <a:spcPct val="115000"/>
                        </a:lnSpc>
                        <a:spcAft>
                          <a:spcPts val="0"/>
                        </a:spcAft>
                      </a:pPr>
                      <a:r>
                        <a:rPr lang="it-IT" sz="1200" dirty="0">
                          <a:effectLst/>
                        </a:rPr>
                        <a:t>Ortofrutta</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nchorCtr="1"/>
                </a:tc>
                <a:tc gridSpan="2">
                  <a:txBody>
                    <a:bodyPr/>
                    <a:lstStyle/>
                    <a:p>
                      <a:pPr algn="ctr">
                        <a:lnSpc>
                          <a:spcPct val="115000"/>
                        </a:lnSpc>
                        <a:spcAft>
                          <a:spcPts val="0"/>
                        </a:spcAft>
                      </a:pPr>
                      <a:r>
                        <a:rPr lang="it-IT" sz="1200">
                          <a:effectLst/>
                        </a:rPr>
                        <a:t>10</a:t>
                      </a:r>
                      <a:endParaRPr lang="it-IT" sz="120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nchorCtr="1"/>
                </a:tc>
                <a:tc hMerge="1">
                  <a:txBody>
                    <a:bodyPr/>
                    <a:lstStyle/>
                    <a:p>
                      <a:endParaRPr lang="it-IT"/>
                    </a:p>
                  </a:txBody>
                  <a:tcPr/>
                </a:tc>
              </a:tr>
              <a:tr h="234669">
                <a:tc vMerge="1">
                  <a:txBody>
                    <a:bodyPr/>
                    <a:lstStyle/>
                    <a:p>
                      <a:endParaRPr lang="it-IT"/>
                    </a:p>
                  </a:txBody>
                  <a:tcPr/>
                </a:tc>
                <a:tc>
                  <a:txBody>
                    <a:bodyPr/>
                    <a:lstStyle/>
                    <a:p>
                      <a:pPr algn="ctr">
                        <a:lnSpc>
                          <a:spcPct val="115000"/>
                        </a:lnSpc>
                        <a:spcAft>
                          <a:spcPts val="0"/>
                        </a:spcAft>
                      </a:pPr>
                      <a:r>
                        <a:rPr lang="it-IT" sz="1200" dirty="0">
                          <a:effectLst/>
                        </a:rPr>
                        <a:t>Vino</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nchorCtr="1"/>
                </a:tc>
                <a:tc gridSpan="2">
                  <a:txBody>
                    <a:bodyPr/>
                    <a:lstStyle/>
                    <a:p>
                      <a:pPr algn="ctr">
                        <a:lnSpc>
                          <a:spcPct val="115000"/>
                        </a:lnSpc>
                        <a:spcAft>
                          <a:spcPts val="0"/>
                        </a:spcAft>
                      </a:pPr>
                      <a:r>
                        <a:rPr lang="it-IT" sz="1200" dirty="0">
                          <a:effectLst/>
                        </a:rPr>
                        <a:t>8</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nchorCtr="1"/>
                </a:tc>
                <a:tc hMerge="1">
                  <a:txBody>
                    <a:bodyPr/>
                    <a:lstStyle/>
                    <a:p>
                      <a:endParaRPr lang="it-IT"/>
                    </a:p>
                  </a:txBody>
                  <a:tcPr/>
                </a:tc>
              </a:tr>
              <a:tr h="234669">
                <a:tc vMerge="1">
                  <a:txBody>
                    <a:bodyPr/>
                    <a:lstStyle/>
                    <a:p>
                      <a:endParaRPr lang="it-IT"/>
                    </a:p>
                  </a:txBody>
                  <a:tcPr/>
                </a:tc>
                <a:tc>
                  <a:txBody>
                    <a:bodyPr/>
                    <a:lstStyle/>
                    <a:p>
                      <a:pPr algn="ctr">
                        <a:lnSpc>
                          <a:spcPct val="115000"/>
                        </a:lnSpc>
                        <a:spcAft>
                          <a:spcPts val="0"/>
                        </a:spcAft>
                      </a:pPr>
                      <a:r>
                        <a:rPr lang="it-IT" sz="1200" dirty="0">
                          <a:effectLst/>
                        </a:rPr>
                        <a:t>Olivo</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nchorCtr="1"/>
                </a:tc>
                <a:tc gridSpan="2">
                  <a:txBody>
                    <a:bodyPr/>
                    <a:lstStyle/>
                    <a:p>
                      <a:pPr algn="ctr">
                        <a:lnSpc>
                          <a:spcPct val="115000"/>
                        </a:lnSpc>
                        <a:spcAft>
                          <a:spcPts val="0"/>
                        </a:spcAft>
                      </a:pPr>
                      <a:r>
                        <a:rPr lang="it-IT" sz="1200" dirty="0">
                          <a:effectLst/>
                        </a:rPr>
                        <a:t>6</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nchorCtr="1"/>
                </a:tc>
                <a:tc hMerge="1">
                  <a:txBody>
                    <a:bodyPr/>
                    <a:lstStyle/>
                    <a:p>
                      <a:endParaRPr lang="it-IT"/>
                    </a:p>
                  </a:txBody>
                  <a:tcPr/>
                </a:tc>
              </a:tr>
              <a:tr h="234669">
                <a:tc vMerge="1">
                  <a:txBody>
                    <a:bodyPr/>
                    <a:lstStyle/>
                    <a:p>
                      <a:endParaRPr lang="it-IT"/>
                    </a:p>
                  </a:txBody>
                  <a:tcPr/>
                </a:tc>
                <a:tc>
                  <a:txBody>
                    <a:bodyPr/>
                    <a:lstStyle/>
                    <a:p>
                      <a:pPr algn="ctr">
                        <a:lnSpc>
                          <a:spcPct val="115000"/>
                        </a:lnSpc>
                        <a:spcAft>
                          <a:spcPts val="0"/>
                        </a:spcAft>
                      </a:pPr>
                      <a:r>
                        <a:rPr lang="it-IT" sz="1200" dirty="0">
                          <a:effectLst/>
                        </a:rPr>
                        <a:t>Zootecnia</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nchorCtr="1"/>
                </a:tc>
                <a:tc gridSpan="2">
                  <a:txBody>
                    <a:bodyPr/>
                    <a:lstStyle/>
                    <a:p>
                      <a:pPr algn="ctr">
                        <a:lnSpc>
                          <a:spcPct val="115000"/>
                        </a:lnSpc>
                        <a:spcAft>
                          <a:spcPts val="0"/>
                        </a:spcAft>
                      </a:pPr>
                      <a:r>
                        <a:rPr lang="it-IT" sz="1200" dirty="0">
                          <a:effectLst/>
                        </a:rPr>
                        <a:t>4</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nchorCtr="1"/>
                </a:tc>
                <a:tc hMerge="1">
                  <a:txBody>
                    <a:bodyPr/>
                    <a:lstStyle/>
                    <a:p>
                      <a:endParaRPr lang="it-IT"/>
                    </a:p>
                  </a:txBody>
                  <a:tcPr/>
                </a:tc>
              </a:tr>
              <a:tr h="234669">
                <a:tc vMerge="1">
                  <a:txBody>
                    <a:bodyPr/>
                    <a:lstStyle/>
                    <a:p>
                      <a:endParaRPr lang="it-IT"/>
                    </a:p>
                  </a:txBody>
                  <a:tcPr/>
                </a:tc>
                <a:tc>
                  <a:txBody>
                    <a:bodyPr/>
                    <a:lstStyle/>
                    <a:p>
                      <a:pPr algn="ctr">
                        <a:lnSpc>
                          <a:spcPct val="115000"/>
                        </a:lnSpc>
                        <a:spcAft>
                          <a:spcPts val="0"/>
                        </a:spcAft>
                      </a:pPr>
                      <a:r>
                        <a:rPr lang="it-IT" sz="1200" dirty="0">
                          <a:effectLst/>
                        </a:rPr>
                        <a:t>Cereali</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nchorCtr="1"/>
                </a:tc>
                <a:tc gridSpan="2">
                  <a:txBody>
                    <a:bodyPr/>
                    <a:lstStyle/>
                    <a:p>
                      <a:pPr algn="ctr">
                        <a:lnSpc>
                          <a:spcPct val="115000"/>
                        </a:lnSpc>
                        <a:spcAft>
                          <a:spcPts val="0"/>
                        </a:spcAft>
                      </a:pPr>
                      <a:r>
                        <a:rPr lang="it-IT" sz="1200" dirty="0">
                          <a:effectLst/>
                        </a:rPr>
                        <a:t>2</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nchorCtr="1"/>
                </a:tc>
                <a:tc hMerge="1">
                  <a:txBody>
                    <a:bodyPr/>
                    <a:lstStyle/>
                    <a:p>
                      <a:endParaRPr lang="it-IT"/>
                    </a:p>
                  </a:txBody>
                  <a:tcPr/>
                </a:tc>
              </a:tr>
              <a:tr h="234669">
                <a:tc vMerge="1">
                  <a:txBody>
                    <a:bodyPr/>
                    <a:lstStyle/>
                    <a:p>
                      <a:endParaRPr lang="it-IT"/>
                    </a:p>
                  </a:txBody>
                  <a:tcPr/>
                </a:tc>
                <a:tc>
                  <a:txBody>
                    <a:bodyPr/>
                    <a:lstStyle/>
                    <a:p>
                      <a:pPr algn="ctr">
                        <a:lnSpc>
                          <a:spcPct val="115000"/>
                        </a:lnSpc>
                        <a:spcAft>
                          <a:spcPts val="0"/>
                        </a:spcAft>
                      </a:pPr>
                      <a:r>
                        <a:rPr lang="it-IT" sz="1200" dirty="0">
                          <a:effectLst/>
                        </a:rPr>
                        <a:t>Altro</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nchorCtr="1"/>
                </a:tc>
                <a:tc gridSpan="2">
                  <a:txBody>
                    <a:bodyPr/>
                    <a:lstStyle/>
                    <a:p>
                      <a:pPr algn="ctr">
                        <a:lnSpc>
                          <a:spcPct val="115000"/>
                        </a:lnSpc>
                        <a:spcAft>
                          <a:spcPts val="0"/>
                        </a:spcAft>
                      </a:pPr>
                      <a:r>
                        <a:rPr lang="it-IT" sz="1200" dirty="0">
                          <a:effectLst/>
                        </a:rPr>
                        <a:t>1</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nchorCtr="1"/>
                </a:tc>
                <a:tc hMerge="1">
                  <a:txBody>
                    <a:bodyPr/>
                    <a:lstStyle/>
                    <a:p>
                      <a:endParaRPr lang="it-IT"/>
                    </a:p>
                  </a:txBody>
                  <a:tcPr/>
                </a:tc>
              </a:tr>
              <a:tr h="234669">
                <a:tc rowSpan="6">
                  <a:txBody>
                    <a:bodyPr/>
                    <a:lstStyle/>
                    <a:p>
                      <a:pPr algn="just">
                        <a:lnSpc>
                          <a:spcPct val="115000"/>
                        </a:lnSpc>
                        <a:spcAft>
                          <a:spcPts val="0"/>
                        </a:spcAft>
                      </a:pPr>
                      <a:r>
                        <a:rPr lang="it-IT" sz="1200" dirty="0" smtClean="0">
                          <a:effectLst/>
                        </a:rPr>
                        <a:t>5.2 Il </a:t>
                      </a:r>
                      <a:r>
                        <a:rPr lang="it-IT" sz="1200" dirty="0">
                          <a:effectLst/>
                        </a:rPr>
                        <a:t>progetto verrà valutato in relazione alla significatività del comparto prescelto in termini di diffusione e numerosità degli attori</a:t>
                      </a:r>
                      <a:endParaRPr lang="it-IT" sz="1100" b="0" i="1"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c>
                  <a:txBody>
                    <a:bodyPr/>
                    <a:lstStyle/>
                    <a:p>
                      <a:pPr algn="ctr">
                        <a:lnSpc>
                          <a:spcPct val="115000"/>
                        </a:lnSpc>
                        <a:spcAft>
                          <a:spcPts val="0"/>
                        </a:spcAft>
                      </a:pPr>
                      <a:r>
                        <a:rPr lang="it-IT" sz="1200" dirty="0">
                          <a:effectLst/>
                        </a:rPr>
                        <a:t>Olivo</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nchorCtr="1"/>
                </a:tc>
                <a:tc gridSpan="2">
                  <a:txBody>
                    <a:bodyPr/>
                    <a:lstStyle/>
                    <a:p>
                      <a:pPr algn="ctr">
                        <a:lnSpc>
                          <a:spcPct val="115000"/>
                        </a:lnSpc>
                        <a:spcAft>
                          <a:spcPts val="0"/>
                        </a:spcAft>
                      </a:pPr>
                      <a:r>
                        <a:rPr lang="it-IT" sz="1200" dirty="0">
                          <a:effectLst/>
                        </a:rPr>
                        <a:t>10</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nchorCtr="1"/>
                </a:tc>
                <a:tc hMerge="1">
                  <a:txBody>
                    <a:bodyPr/>
                    <a:lstStyle/>
                    <a:p>
                      <a:endParaRPr lang="it-IT"/>
                    </a:p>
                  </a:txBody>
                  <a:tcPr/>
                </a:tc>
              </a:tr>
              <a:tr h="234669">
                <a:tc vMerge="1">
                  <a:txBody>
                    <a:bodyPr/>
                    <a:lstStyle/>
                    <a:p>
                      <a:endParaRPr lang="it-IT"/>
                    </a:p>
                  </a:txBody>
                  <a:tcPr/>
                </a:tc>
                <a:tc>
                  <a:txBody>
                    <a:bodyPr/>
                    <a:lstStyle/>
                    <a:p>
                      <a:pPr algn="ctr">
                        <a:lnSpc>
                          <a:spcPct val="115000"/>
                        </a:lnSpc>
                        <a:spcAft>
                          <a:spcPts val="0"/>
                        </a:spcAft>
                      </a:pPr>
                      <a:r>
                        <a:rPr lang="it-IT" sz="1200" dirty="0">
                          <a:effectLst/>
                        </a:rPr>
                        <a:t>Cereali</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nchorCtr="1"/>
                </a:tc>
                <a:tc gridSpan="2">
                  <a:txBody>
                    <a:bodyPr/>
                    <a:lstStyle/>
                    <a:p>
                      <a:pPr algn="ctr">
                        <a:lnSpc>
                          <a:spcPct val="115000"/>
                        </a:lnSpc>
                        <a:spcAft>
                          <a:spcPts val="0"/>
                        </a:spcAft>
                      </a:pPr>
                      <a:r>
                        <a:rPr lang="it-IT" sz="1200" dirty="0">
                          <a:effectLst/>
                        </a:rPr>
                        <a:t>8</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nchorCtr="1"/>
                </a:tc>
                <a:tc hMerge="1">
                  <a:txBody>
                    <a:bodyPr/>
                    <a:lstStyle/>
                    <a:p>
                      <a:endParaRPr lang="it-IT"/>
                    </a:p>
                  </a:txBody>
                  <a:tcPr/>
                </a:tc>
              </a:tr>
              <a:tr h="234669">
                <a:tc vMerge="1">
                  <a:txBody>
                    <a:bodyPr/>
                    <a:lstStyle/>
                    <a:p>
                      <a:endParaRPr lang="it-IT"/>
                    </a:p>
                  </a:txBody>
                  <a:tcPr/>
                </a:tc>
                <a:tc>
                  <a:txBody>
                    <a:bodyPr/>
                    <a:lstStyle/>
                    <a:p>
                      <a:pPr algn="ctr">
                        <a:lnSpc>
                          <a:spcPct val="115000"/>
                        </a:lnSpc>
                        <a:spcAft>
                          <a:spcPts val="0"/>
                        </a:spcAft>
                      </a:pPr>
                      <a:r>
                        <a:rPr lang="it-IT" sz="1200" dirty="0">
                          <a:effectLst/>
                        </a:rPr>
                        <a:t>Ortofrutta</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nchorCtr="1"/>
                </a:tc>
                <a:tc gridSpan="2">
                  <a:txBody>
                    <a:bodyPr/>
                    <a:lstStyle/>
                    <a:p>
                      <a:pPr algn="ctr">
                        <a:lnSpc>
                          <a:spcPct val="115000"/>
                        </a:lnSpc>
                        <a:spcAft>
                          <a:spcPts val="0"/>
                        </a:spcAft>
                      </a:pPr>
                      <a:r>
                        <a:rPr lang="it-IT" sz="1200" dirty="0">
                          <a:effectLst/>
                        </a:rPr>
                        <a:t>6</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nchorCtr="1"/>
                </a:tc>
                <a:tc hMerge="1">
                  <a:txBody>
                    <a:bodyPr/>
                    <a:lstStyle/>
                    <a:p>
                      <a:endParaRPr lang="it-IT"/>
                    </a:p>
                  </a:txBody>
                  <a:tcPr/>
                </a:tc>
              </a:tr>
              <a:tr h="234669">
                <a:tc vMerge="1">
                  <a:txBody>
                    <a:bodyPr/>
                    <a:lstStyle/>
                    <a:p>
                      <a:endParaRPr lang="it-IT"/>
                    </a:p>
                  </a:txBody>
                  <a:tcPr/>
                </a:tc>
                <a:tc>
                  <a:txBody>
                    <a:bodyPr/>
                    <a:lstStyle/>
                    <a:p>
                      <a:pPr algn="ctr">
                        <a:lnSpc>
                          <a:spcPct val="115000"/>
                        </a:lnSpc>
                        <a:spcAft>
                          <a:spcPts val="0"/>
                        </a:spcAft>
                      </a:pPr>
                      <a:r>
                        <a:rPr lang="it-IT" sz="1200" dirty="0">
                          <a:effectLst/>
                        </a:rPr>
                        <a:t>Vino</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nchorCtr="1"/>
                </a:tc>
                <a:tc gridSpan="2">
                  <a:txBody>
                    <a:bodyPr/>
                    <a:lstStyle/>
                    <a:p>
                      <a:pPr algn="ctr">
                        <a:lnSpc>
                          <a:spcPct val="115000"/>
                        </a:lnSpc>
                        <a:spcAft>
                          <a:spcPts val="0"/>
                        </a:spcAft>
                      </a:pPr>
                      <a:r>
                        <a:rPr lang="it-IT" sz="1200" dirty="0">
                          <a:effectLst/>
                        </a:rPr>
                        <a:t>4</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nchorCtr="1"/>
                </a:tc>
                <a:tc hMerge="1">
                  <a:txBody>
                    <a:bodyPr/>
                    <a:lstStyle/>
                    <a:p>
                      <a:endParaRPr lang="it-IT"/>
                    </a:p>
                  </a:txBody>
                  <a:tcPr/>
                </a:tc>
              </a:tr>
              <a:tr h="234669">
                <a:tc vMerge="1">
                  <a:txBody>
                    <a:bodyPr/>
                    <a:lstStyle/>
                    <a:p>
                      <a:endParaRPr lang="it-IT"/>
                    </a:p>
                  </a:txBody>
                  <a:tcPr/>
                </a:tc>
                <a:tc>
                  <a:txBody>
                    <a:bodyPr/>
                    <a:lstStyle/>
                    <a:p>
                      <a:pPr algn="ctr">
                        <a:lnSpc>
                          <a:spcPct val="115000"/>
                        </a:lnSpc>
                        <a:spcAft>
                          <a:spcPts val="0"/>
                        </a:spcAft>
                      </a:pPr>
                      <a:r>
                        <a:rPr lang="it-IT" sz="1200" dirty="0">
                          <a:effectLst/>
                        </a:rPr>
                        <a:t>Zootecnia</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nchorCtr="1"/>
                </a:tc>
                <a:tc gridSpan="2">
                  <a:txBody>
                    <a:bodyPr/>
                    <a:lstStyle/>
                    <a:p>
                      <a:pPr algn="ctr">
                        <a:lnSpc>
                          <a:spcPct val="115000"/>
                        </a:lnSpc>
                        <a:spcAft>
                          <a:spcPts val="0"/>
                        </a:spcAft>
                      </a:pPr>
                      <a:r>
                        <a:rPr lang="it-IT" sz="1200" dirty="0">
                          <a:effectLst/>
                        </a:rPr>
                        <a:t>2</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nchorCtr="1"/>
                </a:tc>
                <a:tc hMerge="1">
                  <a:txBody>
                    <a:bodyPr/>
                    <a:lstStyle/>
                    <a:p>
                      <a:endParaRPr lang="it-IT"/>
                    </a:p>
                  </a:txBody>
                  <a:tcPr/>
                </a:tc>
              </a:tr>
              <a:tr h="234669">
                <a:tc vMerge="1">
                  <a:txBody>
                    <a:bodyPr/>
                    <a:lstStyle/>
                    <a:p>
                      <a:endParaRPr lang="it-IT"/>
                    </a:p>
                  </a:txBody>
                  <a:tcPr/>
                </a:tc>
                <a:tc>
                  <a:txBody>
                    <a:bodyPr/>
                    <a:lstStyle/>
                    <a:p>
                      <a:pPr algn="ctr">
                        <a:lnSpc>
                          <a:spcPct val="115000"/>
                        </a:lnSpc>
                        <a:spcAft>
                          <a:spcPts val="0"/>
                        </a:spcAft>
                      </a:pPr>
                      <a:r>
                        <a:rPr lang="it-IT" sz="1200" dirty="0">
                          <a:effectLst/>
                        </a:rPr>
                        <a:t>Altro</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nchorCtr="1"/>
                </a:tc>
                <a:tc gridSpan="2">
                  <a:txBody>
                    <a:bodyPr/>
                    <a:lstStyle/>
                    <a:p>
                      <a:pPr algn="ctr">
                        <a:lnSpc>
                          <a:spcPct val="115000"/>
                        </a:lnSpc>
                        <a:spcAft>
                          <a:spcPts val="0"/>
                        </a:spcAft>
                      </a:pPr>
                      <a:r>
                        <a:rPr lang="it-IT" sz="1200" dirty="0">
                          <a:effectLst/>
                        </a:rPr>
                        <a:t>1</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nchorCtr="1"/>
                </a:tc>
                <a:tc hMerge="1">
                  <a:txBody>
                    <a:bodyPr/>
                    <a:lstStyle/>
                    <a:p>
                      <a:endParaRPr lang="it-IT"/>
                    </a:p>
                  </a:txBody>
                  <a:tcPr/>
                </a:tc>
              </a:tr>
              <a:tr h="256017">
                <a:tc gridSpan="2">
                  <a:txBody>
                    <a:bodyPr/>
                    <a:lstStyle/>
                    <a:p>
                      <a:pPr algn="r">
                        <a:lnSpc>
                          <a:spcPct val="115000"/>
                        </a:lnSpc>
                        <a:spcAft>
                          <a:spcPts val="0"/>
                        </a:spcAft>
                      </a:pPr>
                      <a:r>
                        <a:rPr lang="it-IT" sz="1200">
                          <a:effectLst/>
                        </a:rPr>
                        <a:t>PUNTEGGIO MASSIMO ATTRIBUIBILE</a:t>
                      </a:r>
                      <a:endParaRPr lang="it-IT" sz="110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hMerge="1">
                  <a:txBody>
                    <a:bodyPr/>
                    <a:lstStyle/>
                    <a:p>
                      <a:endParaRPr lang="it-IT"/>
                    </a:p>
                  </a:txBody>
                  <a:tcPr/>
                </a:tc>
                <a:tc gridSpan="2">
                  <a:txBody>
                    <a:bodyPr/>
                    <a:lstStyle/>
                    <a:p>
                      <a:pPr algn="ctr">
                        <a:lnSpc>
                          <a:spcPct val="115000"/>
                        </a:lnSpc>
                        <a:spcAft>
                          <a:spcPts val="0"/>
                        </a:spcAft>
                      </a:pPr>
                      <a:r>
                        <a:rPr lang="it-IT" sz="1200" dirty="0">
                          <a:effectLst/>
                        </a:rPr>
                        <a:t>16</a:t>
                      </a:r>
                      <a:endParaRPr lang="it-IT" sz="1100" b="1"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hMerge="1">
                  <a:txBody>
                    <a:bodyPr/>
                    <a:lstStyle/>
                    <a:p>
                      <a:endParaRPr lang="it-IT"/>
                    </a:p>
                  </a:txBody>
                  <a:tcPr/>
                </a:tc>
              </a:tr>
            </a:tbl>
          </a:graphicData>
        </a:graphic>
      </p:graphicFrame>
    </p:spTree>
    <p:extLst>
      <p:ext uri="{BB962C8B-B14F-4D97-AF65-F5344CB8AC3E}">
        <p14:creationId xmlns="" xmlns:p14="http://schemas.microsoft.com/office/powerpoint/2010/main" val="33603086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4-3PUGLIA2.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2152" y="-794"/>
            <a:ext cx="9144000" cy="6858000"/>
          </a:xfrm>
          <a:prstGeom prst="rect">
            <a:avLst/>
          </a:prstGeom>
        </p:spPr>
      </p:pic>
      <p:sp>
        <p:nvSpPr>
          <p:cNvPr id="4" name="Rectangle 4"/>
          <p:cNvSpPr>
            <a:spLocks noChangeArrowheads="1"/>
          </p:cNvSpPr>
          <p:nvPr/>
        </p:nvSpPr>
        <p:spPr bwMode="auto">
          <a:xfrm>
            <a:off x="2614619" y="1594923"/>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07657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2819406" y="1644135"/>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07657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CasellaDiTesto 6"/>
          <p:cNvSpPr txBox="1"/>
          <p:nvPr/>
        </p:nvSpPr>
        <p:spPr>
          <a:xfrm>
            <a:off x="243080" y="677852"/>
            <a:ext cx="8657839" cy="461665"/>
          </a:xfrm>
          <a:prstGeom prst="rect">
            <a:avLst/>
          </a:prstGeom>
          <a:noFill/>
        </p:spPr>
        <p:txBody>
          <a:bodyPr wrap="square" rtlCol="0">
            <a:spAutoFit/>
          </a:bodyPr>
          <a:lstStyle/>
          <a:p>
            <a:pPr algn="ctr"/>
            <a:r>
              <a:rPr lang="it-IT" sz="2400" b="1" dirty="0" smtClean="0"/>
              <a:t>CRITERI DI SELEZIONE</a:t>
            </a:r>
            <a:endParaRPr lang="it-IT" sz="2400" b="1" dirty="0"/>
          </a:p>
        </p:txBody>
      </p:sp>
      <p:graphicFrame>
        <p:nvGraphicFramePr>
          <p:cNvPr id="3" name="Tabella 2"/>
          <p:cNvGraphicFramePr>
            <a:graphicFrameLocks noGrp="1"/>
          </p:cNvGraphicFramePr>
          <p:nvPr>
            <p:extLst>
              <p:ext uri="{D42A27DB-BD31-4B8C-83A1-F6EECF244321}">
                <p14:modId xmlns="" xmlns:p14="http://schemas.microsoft.com/office/powerpoint/2010/main" val="3488634366"/>
              </p:ext>
            </p:extLst>
          </p:nvPr>
        </p:nvGraphicFramePr>
        <p:xfrm>
          <a:off x="910876" y="1154839"/>
          <a:ext cx="7466551" cy="1626021"/>
        </p:xfrm>
        <a:graphic>
          <a:graphicData uri="http://schemas.openxmlformats.org/drawingml/2006/table">
            <a:tbl>
              <a:tblPr firstRow="1" firstCol="1" bandRow="1">
                <a:tableStyleId>{69C7853C-536D-4A76-A0AE-DD22124D55A5}</a:tableStyleId>
              </a:tblPr>
              <a:tblGrid>
                <a:gridCol w="4318144"/>
                <a:gridCol w="1945731"/>
                <a:gridCol w="1202676"/>
              </a:tblGrid>
              <a:tr h="510188">
                <a:tc gridSpan="2">
                  <a:txBody>
                    <a:bodyPr/>
                    <a:lstStyle/>
                    <a:p>
                      <a:pPr algn="just">
                        <a:lnSpc>
                          <a:spcPct val="115000"/>
                        </a:lnSpc>
                        <a:spcAft>
                          <a:spcPts val="0"/>
                        </a:spcAft>
                      </a:pPr>
                      <a:r>
                        <a:rPr lang="it-IT" sz="1200" dirty="0">
                          <a:effectLst/>
                        </a:rPr>
                        <a:t>Principio 6 - Rispondenza ad almeno uno dei seguenti temi: tutela dell’ambiente, della biodiversità, uso razionale e sostenibile delle risorse idriche, tutela e valorizzazione del suolo</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c hMerge="1">
                  <a:txBody>
                    <a:bodyPr/>
                    <a:lstStyle/>
                    <a:p>
                      <a:endParaRPr lang="it-IT"/>
                    </a:p>
                  </a:txBody>
                  <a:tcPr/>
                </a:tc>
                <a:tc>
                  <a:txBody>
                    <a:bodyPr/>
                    <a:lstStyle/>
                    <a:p>
                      <a:pPr algn="ctr">
                        <a:lnSpc>
                          <a:spcPct val="115000"/>
                        </a:lnSpc>
                        <a:spcAft>
                          <a:spcPts val="0"/>
                        </a:spcAft>
                      </a:pPr>
                      <a:r>
                        <a:rPr lang="it-IT" sz="1200" dirty="0">
                          <a:effectLst/>
                        </a:rPr>
                        <a:t>Punti</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tc>
              </a:tr>
              <a:tr h="272755">
                <a:tc rowSpan="3">
                  <a:txBody>
                    <a:bodyPr/>
                    <a:lstStyle/>
                    <a:p>
                      <a:pPr>
                        <a:lnSpc>
                          <a:spcPct val="115000"/>
                        </a:lnSpc>
                        <a:spcAft>
                          <a:spcPts val="0"/>
                        </a:spcAft>
                      </a:pPr>
                      <a:r>
                        <a:rPr lang="it-IT" sz="1200" dirty="0" smtClean="0">
                          <a:effectLst/>
                        </a:rPr>
                        <a:t>6.1 Il </a:t>
                      </a:r>
                      <a:r>
                        <a:rPr lang="it-IT" sz="1200" dirty="0">
                          <a:effectLst/>
                        </a:rPr>
                        <a:t>progetto verrà valutato considerando il numero di temi previsti</a:t>
                      </a:r>
                      <a:endParaRPr lang="it-IT" sz="1200" b="0" i="1"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c>
                  <a:txBody>
                    <a:bodyPr/>
                    <a:lstStyle/>
                    <a:p>
                      <a:pPr algn="ctr">
                        <a:lnSpc>
                          <a:spcPct val="115000"/>
                        </a:lnSpc>
                        <a:spcAft>
                          <a:spcPts val="0"/>
                        </a:spcAft>
                      </a:pPr>
                      <a:r>
                        <a:rPr lang="it-IT" sz="1200" dirty="0">
                          <a:effectLst/>
                        </a:rPr>
                        <a:t>4 tematiche coinvolte</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c>
                  <a:txBody>
                    <a:bodyPr/>
                    <a:lstStyle/>
                    <a:p>
                      <a:pPr algn="ctr">
                        <a:lnSpc>
                          <a:spcPct val="115000"/>
                        </a:lnSpc>
                        <a:spcAft>
                          <a:spcPts val="0"/>
                        </a:spcAft>
                      </a:pPr>
                      <a:r>
                        <a:rPr lang="it-IT" sz="1200">
                          <a:effectLst/>
                        </a:rPr>
                        <a:t>10</a:t>
                      </a:r>
                      <a:endParaRPr lang="it-IT" sz="120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r>
              <a:tr h="272755">
                <a:tc vMerge="1">
                  <a:txBody>
                    <a:bodyPr/>
                    <a:lstStyle/>
                    <a:p>
                      <a:endParaRPr lang="it-IT"/>
                    </a:p>
                  </a:txBody>
                  <a:tcPr/>
                </a:tc>
                <a:tc>
                  <a:txBody>
                    <a:bodyPr/>
                    <a:lstStyle/>
                    <a:p>
                      <a:pPr algn="ctr">
                        <a:lnSpc>
                          <a:spcPct val="115000"/>
                        </a:lnSpc>
                        <a:spcAft>
                          <a:spcPts val="0"/>
                        </a:spcAft>
                      </a:pPr>
                      <a:r>
                        <a:rPr lang="it-IT" sz="1200" dirty="0">
                          <a:effectLst/>
                        </a:rPr>
                        <a:t>3 tematiche coinvolte</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c>
                  <a:txBody>
                    <a:bodyPr/>
                    <a:lstStyle/>
                    <a:p>
                      <a:pPr algn="ctr">
                        <a:lnSpc>
                          <a:spcPct val="115000"/>
                        </a:lnSpc>
                        <a:spcAft>
                          <a:spcPts val="0"/>
                        </a:spcAft>
                      </a:pPr>
                      <a:r>
                        <a:rPr lang="it-IT" sz="1200" dirty="0">
                          <a:effectLst/>
                        </a:rPr>
                        <a:t>7</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r>
              <a:tr h="272755">
                <a:tc vMerge="1">
                  <a:txBody>
                    <a:bodyPr/>
                    <a:lstStyle/>
                    <a:p>
                      <a:endParaRPr lang="it-IT"/>
                    </a:p>
                  </a:txBody>
                  <a:tcPr/>
                </a:tc>
                <a:tc>
                  <a:txBody>
                    <a:bodyPr/>
                    <a:lstStyle/>
                    <a:p>
                      <a:pPr algn="ctr">
                        <a:lnSpc>
                          <a:spcPct val="115000"/>
                        </a:lnSpc>
                        <a:spcAft>
                          <a:spcPts val="0"/>
                        </a:spcAft>
                      </a:pPr>
                      <a:r>
                        <a:rPr lang="it-IT" sz="1200" dirty="0">
                          <a:effectLst/>
                        </a:rPr>
                        <a:t>2 tematiche coinvolte</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c>
                  <a:txBody>
                    <a:bodyPr/>
                    <a:lstStyle/>
                    <a:p>
                      <a:pPr algn="ctr">
                        <a:lnSpc>
                          <a:spcPct val="115000"/>
                        </a:lnSpc>
                        <a:spcAft>
                          <a:spcPts val="0"/>
                        </a:spcAft>
                      </a:pPr>
                      <a:r>
                        <a:rPr lang="it-IT" sz="1200" dirty="0">
                          <a:effectLst/>
                        </a:rPr>
                        <a:t>4</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r>
              <a:tr h="297568">
                <a:tc gridSpan="2">
                  <a:txBody>
                    <a:bodyPr/>
                    <a:lstStyle/>
                    <a:p>
                      <a:pPr algn="r">
                        <a:lnSpc>
                          <a:spcPct val="115000"/>
                        </a:lnSpc>
                        <a:spcAft>
                          <a:spcPts val="0"/>
                        </a:spcAft>
                      </a:pPr>
                      <a:r>
                        <a:rPr lang="it-IT" sz="1200" dirty="0">
                          <a:effectLst/>
                        </a:rPr>
                        <a:t>PUNTEGGIO MASSIMO ATTRIBUIBILE</a:t>
                      </a:r>
                      <a:endParaRPr lang="it-IT" sz="12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c hMerge="1">
                  <a:txBody>
                    <a:bodyPr/>
                    <a:lstStyle/>
                    <a:p>
                      <a:endParaRPr lang="it-IT"/>
                    </a:p>
                  </a:txBody>
                  <a:tcPr/>
                </a:tc>
                <a:tc>
                  <a:txBody>
                    <a:bodyPr/>
                    <a:lstStyle/>
                    <a:p>
                      <a:pPr algn="ctr">
                        <a:lnSpc>
                          <a:spcPct val="115000"/>
                        </a:lnSpc>
                        <a:spcAft>
                          <a:spcPts val="0"/>
                        </a:spcAft>
                      </a:pPr>
                      <a:r>
                        <a:rPr lang="it-IT" sz="1200" dirty="0">
                          <a:effectLst/>
                        </a:rPr>
                        <a:t>10</a:t>
                      </a:r>
                      <a:endParaRPr lang="it-IT" sz="1200" b="1"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nchor="ctr"/>
                </a:tc>
              </a:tr>
            </a:tbl>
          </a:graphicData>
        </a:graphic>
      </p:graphicFrame>
    </p:spTree>
    <p:extLst>
      <p:ext uri="{BB962C8B-B14F-4D97-AF65-F5344CB8AC3E}">
        <p14:creationId xmlns="" xmlns:p14="http://schemas.microsoft.com/office/powerpoint/2010/main" val="11350644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4-3PUGLIA2.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912" y="-794"/>
            <a:ext cx="9144000" cy="6858000"/>
          </a:xfrm>
          <a:prstGeom prst="rect">
            <a:avLst/>
          </a:prstGeom>
        </p:spPr>
      </p:pic>
      <p:sp>
        <p:nvSpPr>
          <p:cNvPr id="4" name="Rectangle 4"/>
          <p:cNvSpPr>
            <a:spLocks noChangeArrowheads="1"/>
          </p:cNvSpPr>
          <p:nvPr/>
        </p:nvSpPr>
        <p:spPr bwMode="auto">
          <a:xfrm>
            <a:off x="2614619" y="1594923"/>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07657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2819406" y="1644135"/>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07657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CasellaDiTesto 6"/>
          <p:cNvSpPr txBox="1"/>
          <p:nvPr/>
        </p:nvSpPr>
        <p:spPr>
          <a:xfrm>
            <a:off x="243080" y="677852"/>
            <a:ext cx="8657839" cy="461665"/>
          </a:xfrm>
          <a:prstGeom prst="rect">
            <a:avLst/>
          </a:prstGeom>
          <a:noFill/>
        </p:spPr>
        <p:txBody>
          <a:bodyPr wrap="square" rtlCol="0">
            <a:spAutoFit/>
          </a:bodyPr>
          <a:lstStyle/>
          <a:p>
            <a:pPr algn="ctr"/>
            <a:r>
              <a:rPr lang="it-IT" sz="2400" b="1" dirty="0" smtClean="0"/>
              <a:t>CRITERI DI SELEZIONE</a:t>
            </a:r>
            <a:endParaRPr lang="it-IT" sz="2400" b="1" dirty="0"/>
          </a:p>
        </p:txBody>
      </p:sp>
      <p:graphicFrame>
        <p:nvGraphicFramePr>
          <p:cNvPr id="3" name="Tabella 2"/>
          <p:cNvGraphicFramePr>
            <a:graphicFrameLocks noGrp="1"/>
          </p:cNvGraphicFramePr>
          <p:nvPr>
            <p:extLst>
              <p:ext uri="{D42A27DB-BD31-4B8C-83A1-F6EECF244321}">
                <p14:modId xmlns="" xmlns:p14="http://schemas.microsoft.com/office/powerpoint/2010/main" val="12556744"/>
              </p:ext>
            </p:extLst>
          </p:nvPr>
        </p:nvGraphicFramePr>
        <p:xfrm>
          <a:off x="891018" y="1255453"/>
          <a:ext cx="7506268" cy="4347766"/>
        </p:xfrm>
        <a:graphic>
          <a:graphicData uri="http://schemas.openxmlformats.org/drawingml/2006/table">
            <a:tbl>
              <a:tblPr firstRow="1" firstCol="1" bandRow="1">
                <a:tableStyleId>{69C7853C-536D-4A76-A0AE-DD22124D55A5}</a:tableStyleId>
              </a:tblPr>
              <a:tblGrid>
                <a:gridCol w="4997758"/>
                <a:gridCol w="1393701"/>
                <a:gridCol w="1114809"/>
              </a:tblGrid>
              <a:tr h="222663">
                <a:tc>
                  <a:txBody>
                    <a:bodyPr/>
                    <a:lstStyle/>
                    <a:p>
                      <a:pPr>
                        <a:lnSpc>
                          <a:spcPct val="115000"/>
                        </a:lnSpc>
                        <a:spcBef>
                          <a:spcPts val="600"/>
                        </a:spcBef>
                        <a:spcAft>
                          <a:spcPts val="600"/>
                        </a:spcAft>
                        <a:tabLst>
                          <a:tab pos="2487930" algn="l"/>
                        </a:tabLst>
                      </a:pPr>
                      <a:r>
                        <a:rPr lang="it-IT" sz="1100" dirty="0" smtClean="0">
                          <a:effectLst/>
                        </a:rPr>
                        <a:t>Tabella </a:t>
                      </a:r>
                      <a:r>
                        <a:rPr lang="it-IT" sz="1100" dirty="0">
                          <a:effectLst/>
                        </a:rPr>
                        <a:t>sinottica dei criteri di valutazione della Sottomisura 1.3</a:t>
                      </a:r>
                      <a:endParaRPr lang="it-IT" sz="11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6236" marR="56236" marT="0" marB="0" anchor="ctr"/>
                </a:tc>
                <a:tc>
                  <a:txBody>
                    <a:bodyPr/>
                    <a:lstStyle/>
                    <a:p>
                      <a:pPr>
                        <a:lnSpc>
                          <a:spcPct val="115000"/>
                        </a:lnSpc>
                        <a:spcBef>
                          <a:spcPts val="600"/>
                        </a:spcBef>
                        <a:spcAft>
                          <a:spcPts val="600"/>
                        </a:spcAft>
                        <a:tabLst>
                          <a:tab pos="2487930" algn="l"/>
                        </a:tabLst>
                      </a:pPr>
                      <a:endParaRPr lang="it-IT" sz="11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6236" marR="56236" marT="0" marB="0" anchor="ctr"/>
                </a:tc>
                <a:tc>
                  <a:txBody>
                    <a:bodyPr/>
                    <a:lstStyle/>
                    <a:p>
                      <a:pPr>
                        <a:lnSpc>
                          <a:spcPct val="115000"/>
                        </a:lnSpc>
                        <a:spcBef>
                          <a:spcPts val="600"/>
                        </a:spcBef>
                        <a:spcAft>
                          <a:spcPts val="600"/>
                        </a:spcAft>
                        <a:tabLst>
                          <a:tab pos="2487930" algn="l"/>
                        </a:tabLst>
                      </a:pPr>
                      <a:endParaRPr lang="it-IT" sz="11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6236" marR="56236" marT="0" marB="0" anchor="ctr"/>
                </a:tc>
              </a:tr>
              <a:tr h="357991">
                <a:tc>
                  <a:txBody>
                    <a:bodyPr/>
                    <a:lstStyle/>
                    <a:p>
                      <a:pPr>
                        <a:lnSpc>
                          <a:spcPct val="115000"/>
                        </a:lnSpc>
                        <a:spcAft>
                          <a:spcPts val="0"/>
                        </a:spcAft>
                      </a:pPr>
                      <a:r>
                        <a:rPr lang="it-IT" sz="1100" dirty="0">
                          <a:effectLst/>
                        </a:rPr>
                        <a:t>MACROCRITERIO/PRINCIPIO </a:t>
                      </a:r>
                      <a:endParaRPr lang="it-IT" sz="11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6236" marR="56236" marT="0" marB="0" anchor="ctr"/>
                </a:tc>
                <a:tc>
                  <a:txBody>
                    <a:bodyPr/>
                    <a:lstStyle/>
                    <a:p>
                      <a:pPr algn="ctr">
                        <a:lnSpc>
                          <a:spcPct val="115000"/>
                        </a:lnSpc>
                        <a:spcAft>
                          <a:spcPts val="0"/>
                        </a:spcAft>
                      </a:pPr>
                      <a:r>
                        <a:rPr lang="it-IT" sz="1100" dirty="0">
                          <a:effectLst/>
                        </a:rPr>
                        <a:t>PUNTEGGIO</a:t>
                      </a:r>
                    </a:p>
                    <a:p>
                      <a:pPr algn="ctr">
                        <a:lnSpc>
                          <a:spcPct val="115000"/>
                        </a:lnSpc>
                        <a:spcAft>
                          <a:spcPts val="0"/>
                        </a:spcAft>
                      </a:pPr>
                      <a:r>
                        <a:rPr lang="it-IT" sz="1100" dirty="0">
                          <a:effectLst/>
                        </a:rPr>
                        <a:t>MASSIMO</a:t>
                      </a:r>
                      <a:endParaRPr lang="it-IT" sz="1100" b="1"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6236" marR="56236" marT="0" marB="0" anchor="ctr"/>
                </a:tc>
                <a:tc>
                  <a:txBody>
                    <a:bodyPr/>
                    <a:lstStyle/>
                    <a:p>
                      <a:pPr algn="ctr">
                        <a:lnSpc>
                          <a:spcPct val="115000"/>
                        </a:lnSpc>
                        <a:spcAft>
                          <a:spcPts val="0"/>
                        </a:spcAft>
                      </a:pPr>
                      <a:r>
                        <a:rPr lang="it-IT" sz="1100" dirty="0">
                          <a:effectLst/>
                        </a:rPr>
                        <a:t>PUNTEGGIO SOGLIA</a:t>
                      </a:r>
                      <a:endParaRPr lang="it-IT" sz="1100" b="1"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6236" marR="56236" marT="0" marB="0"/>
                </a:tc>
              </a:tr>
              <a:tr h="178995">
                <a:tc>
                  <a:txBody>
                    <a:bodyPr/>
                    <a:lstStyle/>
                    <a:p>
                      <a:pPr>
                        <a:lnSpc>
                          <a:spcPct val="115000"/>
                        </a:lnSpc>
                        <a:spcAft>
                          <a:spcPts val="0"/>
                        </a:spcAft>
                      </a:pPr>
                      <a:r>
                        <a:rPr lang="it-IT" sz="1100" dirty="0">
                          <a:effectLst/>
                        </a:rPr>
                        <a:t>A) Ambiti territoriali</a:t>
                      </a:r>
                      <a:endParaRPr lang="it-IT" sz="11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6236" marR="56236" marT="0" marB="0" anchor="ctr"/>
                </a:tc>
                <a:tc>
                  <a:txBody>
                    <a:bodyPr/>
                    <a:lstStyle/>
                    <a:p>
                      <a:pPr algn="ctr">
                        <a:lnSpc>
                          <a:spcPct val="115000"/>
                        </a:lnSpc>
                        <a:spcAft>
                          <a:spcPts val="0"/>
                        </a:spcAft>
                      </a:pPr>
                      <a:r>
                        <a:rPr lang="it-IT" sz="1100">
                          <a:effectLst/>
                        </a:rPr>
                        <a:t>Non Rilevante</a:t>
                      </a:r>
                      <a:endParaRPr lang="it-IT" sz="110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6236" marR="56236" marT="0" marB="0" anchor="ctr"/>
                </a:tc>
                <a:tc>
                  <a:txBody>
                    <a:bodyPr/>
                    <a:lstStyle/>
                    <a:p>
                      <a:pPr algn="ctr">
                        <a:lnSpc>
                          <a:spcPct val="115000"/>
                        </a:lnSpc>
                        <a:spcAft>
                          <a:spcPts val="0"/>
                        </a:spcAft>
                      </a:pPr>
                      <a:r>
                        <a:rPr lang="it-IT" sz="1100" dirty="0">
                          <a:effectLst/>
                        </a:rPr>
                        <a:t> </a:t>
                      </a:r>
                      <a:endParaRPr lang="it-IT" sz="11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6236" marR="56236" marT="0" marB="0"/>
                </a:tc>
              </a:tr>
              <a:tr h="178995">
                <a:tc>
                  <a:txBody>
                    <a:bodyPr/>
                    <a:lstStyle/>
                    <a:p>
                      <a:pPr>
                        <a:lnSpc>
                          <a:spcPct val="115000"/>
                        </a:lnSpc>
                        <a:spcAft>
                          <a:spcPts val="0"/>
                        </a:spcAft>
                      </a:pPr>
                      <a:r>
                        <a:rPr lang="it-IT" sz="1100" dirty="0">
                          <a:effectLst/>
                        </a:rPr>
                        <a:t>B) Tipologia delle operazioni attivate</a:t>
                      </a:r>
                      <a:endParaRPr lang="it-IT" sz="11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6236" marR="56236" marT="0" marB="0" anchor="ctr"/>
                </a:tc>
                <a:tc>
                  <a:txBody>
                    <a:bodyPr/>
                    <a:lstStyle/>
                    <a:p>
                      <a:pPr algn="ctr">
                        <a:lnSpc>
                          <a:spcPct val="115000"/>
                        </a:lnSpc>
                        <a:spcAft>
                          <a:spcPts val="0"/>
                        </a:spcAft>
                      </a:pPr>
                      <a:r>
                        <a:rPr lang="it-IT" sz="1100">
                          <a:effectLst/>
                        </a:rPr>
                        <a:t>100</a:t>
                      </a:r>
                      <a:endParaRPr lang="it-IT" sz="110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6236" marR="56236" marT="0" marB="0" anchor="ctr"/>
                </a:tc>
                <a:tc>
                  <a:txBody>
                    <a:bodyPr/>
                    <a:lstStyle/>
                    <a:p>
                      <a:pPr algn="ctr">
                        <a:lnSpc>
                          <a:spcPct val="115000"/>
                        </a:lnSpc>
                        <a:spcAft>
                          <a:spcPts val="0"/>
                        </a:spcAft>
                      </a:pPr>
                      <a:r>
                        <a:rPr lang="it-IT" sz="1100" dirty="0">
                          <a:effectLst/>
                        </a:rPr>
                        <a:t>0</a:t>
                      </a:r>
                      <a:endParaRPr lang="it-IT" sz="11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6236" marR="56236" marT="0" marB="0"/>
                </a:tc>
              </a:tr>
              <a:tr h="616771">
                <a:tc>
                  <a:txBody>
                    <a:bodyPr/>
                    <a:lstStyle/>
                    <a:p>
                      <a:pPr marL="342900" lvl="0" indent="-342900" algn="just">
                        <a:lnSpc>
                          <a:spcPct val="115000"/>
                        </a:lnSpc>
                        <a:spcAft>
                          <a:spcPts val="0"/>
                        </a:spcAft>
                        <a:buFont typeface="+mj-lt"/>
                        <a:buAutoNum type="arabicPeriod"/>
                        <a:tabLst>
                          <a:tab pos="2487930" algn="l"/>
                        </a:tabLst>
                      </a:pPr>
                      <a:r>
                        <a:rPr lang="it-IT" sz="1100" dirty="0">
                          <a:effectLst/>
                        </a:rPr>
                        <a:t>Qualità del progetto, in termini di completezza ed adeguatezza dello stesso con riferimento agli obiettivi del bando, oltre che coerenza dell’impianto didattico complessivo (obiettivi formativi, metodologie formative e scelte organizzative)</a:t>
                      </a:r>
                      <a:endParaRPr lang="it-IT" sz="1100" b="0" i="1"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6236" marR="56236" marT="0" marB="0"/>
                </a:tc>
                <a:tc>
                  <a:txBody>
                    <a:bodyPr/>
                    <a:lstStyle/>
                    <a:p>
                      <a:pPr algn="ctr">
                        <a:lnSpc>
                          <a:spcPct val="115000"/>
                        </a:lnSpc>
                        <a:spcAft>
                          <a:spcPts val="0"/>
                        </a:spcAft>
                      </a:pPr>
                      <a:r>
                        <a:rPr lang="it-IT" sz="1100" dirty="0">
                          <a:effectLst/>
                        </a:rPr>
                        <a:t>40</a:t>
                      </a:r>
                      <a:endParaRPr lang="it-IT" sz="11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6236" marR="56236" marT="0" marB="0" anchor="ctr"/>
                </a:tc>
                <a:tc>
                  <a:txBody>
                    <a:bodyPr/>
                    <a:lstStyle/>
                    <a:p>
                      <a:pPr algn="ctr">
                        <a:lnSpc>
                          <a:spcPct val="115000"/>
                        </a:lnSpc>
                        <a:spcAft>
                          <a:spcPts val="0"/>
                        </a:spcAft>
                      </a:pPr>
                      <a:r>
                        <a:rPr lang="it-IT" sz="1100" dirty="0">
                          <a:effectLst/>
                        </a:rPr>
                        <a:t>18</a:t>
                      </a:r>
                      <a:endParaRPr lang="it-IT" sz="11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6236" marR="56236" marT="0" marB="0" anchor="ctr"/>
                </a:tc>
              </a:tr>
              <a:tr h="409433">
                <a:tc>
                  <a:txBody>
                    <a:bodyPr/>
                    <a:lstStyle/>
                    <a:p>
                      <a:pPr marL="342900" lvl="0" indent="-342900" algn="just">
                        <a:lnSpc>
                          <a:spcPct val="115000"/>
                        </a:lnSpc>
                        <a:spcAft>
                          <a:spcPts val="0"/>
                        </a:spcAft>
                        <a:buFont typeface="+mj-lt"/>
                        <a:buAutoNum type="arabicPeriod" startAt="2"/>
                        <a:tabLst>
                          <a:tab pos="2487930" algn="l"/>
                        </a:tabLst>
                      </a:pPr>
                      <a:r>
                        <a:rPr lang="it-IT" sz="1100" dirty="0">
                          <a:effectLst/>
                        </a:rPr>
                        <a:t>Adeguatezza e coerenza quanti-qualitativa delle risorse umane impiegate con gli obiettivi del progetto di attività formative</a:t>
                      </a:r>
                      <a:endParaRPr lang="it-IT" sz="1100" b="0" i="1"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6236" marR="56236" marT="0" marB="0"/>
                </a:tc>
                <a:tc>
                  <a:txBody>
                    <a:bodyPr/>
                    <a:lstStyle/>
                    <a:p>
                      <a:pPr algn="ctr">
                        <a:lnSpc>
                          <a:spcPct val="115000"/>
                        </a:lnSpc>
                        <a:spcAft>
                          <a:spcPts val="0"/>
                        </a:spcAft>
                      </a:pPr>
                      <a:r>
                        <a:rPr lang="it-IT" sz="1100">
                          <a:effectLst/>
                        </a:rPr>
                        <a:t>9</a:t>
                      </a:r>
                      <a:endParaRPr lang="it-IT" sz="110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6236" marR="56236" marT="0" marB="0" anchor="ctr"/>
                </a:tc>
                <a:tc>
                  <a:txBody>
                    <a:bodyPr/>
                    <a:lstStyle/>
                    <a:p>
                      <a:pPr algn="ctr">
                        <a:lnSpc>
                          <a:spcPct val="115000"/>
                        </a:lnSpc>
                        <a:spcAft>
                          <a:spcPts val="0"/>
                        </a:spcAft>
                      </a:pPr>
                      <a:r>
                        <a:rPr lang="it-IT" sz="1100" dirty="0">
                          <a:effectLst/>
                        </a:rPr>
                        <a:t>3</a:t>
                      </a:r>
                      <a:endParaRPr lang="it-IT" sz="11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6236" marR="56236" marT="0" marB="0" anchor="ctr"/>
                </a:tc>
              </a:tr>
              <a:tr h="178995">
                <a:tc>
                  <a:txBody>
                    <a:bodyPr/>
                    <a:lstStyle/>
                    <a:p>
                      <a:pPr marL="342900" lvl="0" indent="-342900" algn="just">
                        <a:lnSpc>
                          <a:spcPct val="115000"/>
                        </a:lnSpc>
                        <a:spcAft>
                          <a:spcPts val="0"/>
                        </a:spcAft>
                        <a:buFont typeface="+mj-lt"/>
                        <a:buAutoNum type="arabicPeriod" startAt="3"/>
                        <a:tabLst>
                          <a:tab pos="2487930" algn="l"/>
                        </a:tabLst>
                      </a:pPr>
                      <a:r>
                        <a:rPr lang="it-IT" sz="1100" dirty="0">
                          <a:effectLst/>
                        </a:rPr>
                        <a:t>Capacità di monitoraggio e verifica (in itinere, ex-post)</a:t>
                      </a:r>
                      <a:endParaRPr lang="it-IT" sz="1100" b="0" i="1"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6236" marR="56236" marT="0" marB="0"/>
                </a:tc>
                <a:tc>
                  <a:txBody>
                    <a:bodyPr/>
                    <a:lstStyle/>
                    <a:p>
                      <a:pPr algn="ctr">
                        <a:lnSpc>
                          <a:spcPct val="115000"/>
                        </a:lnSpc>
                        <a:spcAft>
                          <a:spcPts val="0"/>
                        </a:spcAft>
                      </a:pPr>
                      <a:r>
                        <a:rPr lang="it-IT" sz="1100" dirty="0">
                          <a:effectLst/>
                        </a:rPr>
                        <a:t>5</a:t>
                      </a:r>
                      <a:endParaRPr lang="it-IT" sz="11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6236" marR="56236" marT="0" marB="0" anchor="ctr"/>
                </a:tc>
                <a:tc>
                  <a:txBody>
                    <a:bodyPr/>
                    <a:lstStyle/>
                    <a:p>
                      <a:pPr algn="ctr">
                        <a:lnSpc>
                          <a:spcPct val="115000"/>
                        </a:lnSpc>
                        <a:spcAft>
                          <a:spcPts val="0"/>
                        </a:spcAft>
                      </a:pPr>
                      <a:r>
                        <a:rPr lang="it-IT" sz="1100" dirty="0">
                          <a:effectLst/>
                        </a:rPr>
                        <a:t> </a:t>
                      </a:r>
                      <a:endParaRPr lang="it-IT" sz="11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6236" marR="56236" marT="0" marB="0" anchor="ctr"/>
                </a:tc>
              </a:tr>
              <a:tr h="612432">
                <a:tc>
                  <a:txBody>
                    <a:bodyPr/>
                    <a:lstStyle/>
                    <a:p>
                      <a:pPr marL="342900" lvl="0" indent="-342900" algn="just">
                        <a:lnSpc>
                          <a:spcPct val="115000"/>
                        </a:lnSpc>
                        <a:spcAft>
                          <a:spcPts val="0"/>
                        </a:spcAft>
                        <a:buFont typeface="+mj-lt"/>
                        <a:buAutoNum type="arabicPeriod" startAt="4"/>
                        <a:tabLst>
                          <a:tab pos="2487930" algn="l"/>
                        </a:tabLst>
                      </a:pPr>
                      <a:r>
                        <a:rPr lang="it-IT" sz="1100" dirty="0">
                          <a:effectLst/>
                        </a:rPr>
                        <a:t>Capacità di coinvolgimento di idonee aziende agricole e forestali per garantire una maggiore efficacia delle attività informative per i collegamenti con le realtà produttive del territorio</a:t>
                      </a:r>
                      <a:endParaRPr lang="it-IT" sz="1100" b="0" i="1"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6236" marR="56236" marT="0" marB="0"/>
                </a:tc>
                <a:tc>
                  <a:txBody>
                    <a:bodyPr/>
                    <a:lstStyle/>
                    <a:p>
                      <a:pPr algn="ctr">
                        <a:lnSpc>
                          <a:spcPct val="115000"/>
                        </a:lnSpc>
                        <a:spcAft>
                          <a:spcPts val="0"/>
                        </a:spcAft>
                      </a:pPr>
                      <a:r>
                        <a:rPr lang="it-IT" sz="1100" dirty="0">
                          <a:effectLst/>
                        </a:rPr>
                        <a:t>20</a:t>
                      </a:r>
                      <a:endParaRPr lang="it-IT" sz="11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6236" marR="56236" marT="0" marB="0" anchor="ctr"/>
                </a:tc>
                <a:tc>
                  <a:txBody>
                    <a:bodyPr/>
                    <a:lstStyle/>
                    <a:p>
                      <a:pPr algn="ctr">
                        <a:lnSpc>
                          <a:spcPct val="115000"/>
                        </a:lnSpc>
                        <a:spcAft>
                          <a:spcPts val="0"/>
                        </a:spcAft>
                      </a:pPr>
                      <a:r>
                        <a:rPr lang="it-IT" sz="1100" dirty="0">
                          <a:effectLst/>
                        </a:rPr>
                        <a:t> </a:t>
                      </a:r>
                      <a:endParaRPr lang="it-IT" sz="11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6236" marR="56236" marT="0" marB="0" anchor="ctr"/>
                </a:tc>
              </a:tr>
              <a:tr h="357991">
                <a:tc>
                  <a:txBody>
                    <a:bodyPr/>
                    <a:lstStyle/>
                    <a:p>
                      <a:pPr marL="342900" lvl="0" indent="-342900" algn="just">
                        <a:lnSpc>
                          <a:spcPct val="115000"/>
                        </a:lnSpc>
                        <a:spcAft>
                          <a:spcPts val="0"/>
                        </a:spcAft>
                        <a:buFont typeface="+mj-lt"/>
                        <a:buAutoNum type="arabicPeriod" startAt="5"/>
                        <a:tabLst>
                          <a:tab pos="2487930" algn="l"/>
                        </a:tabLst>
                      </a:pPr>
                      <a:r>
                        <a:rPr lang="it-IT" sz="1100" dirty="0">
                          <a:effectLst/>
                        </a:rPr>
                        <a:t>Significatività degli impatti del progetto in termini di portata, estensione e diffusione sul territorio</a:t>
                      </a:r>
                      <a:endParaRPr lang="it-IT" sz="1100" b="0" i="1"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6236" marR="56236" marT="0" marB="0"/>
                </a:tc>
                <a:tc>
                  <a:txBody>
                    <a:bodyPr/>
                    <a:lstStyle/>
                    <a:p>
                      <a:pPr algn="ctr">
                        <a:lnSpc>
                          <a:spcPct val="115000"/>
                        </a:lnSpc>
                        <a:spcAft>
                          <a:spcPts val="0"/>
                        </a:spcAft>
                      </a:pPr>
                      <a:r>
                        <a:rPr lang="it-IT" sz="1100" dirty="0">
                          <a:effectLst/>
                        </a:rPr>
                        <a:t>16</a:t>
                      </a:r>
                      <a:endParaRPr lang="it-IT" sz="11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6236" marR="56236" marT="0" marB="0" anchor="ctr"/>
                </a:tc>
                <a:tc>
                  <a:txBody>
                    <a:bodyPr/>
                    <a:lstStyle/>
                    <a:p>
                      <a:pPr algn="ctr">
                        <a:lnSpc>
                          <a:spcPct val="115000"/>
                        </a:lnSpc>
                        <a:spcAft>
                          <a:spcPts val="0"/>
                        </a:spcAft>
                      </a:pPr>
                      <a:r>
                        <a:rPr lang="it-IT" sz="1100" dirty="0">
                          <a:effectLst/>
                        </a:rPr>
                        <a:t> </a:t>
                      </a:r>
                      <a:endParaRPr lang="it-IT" sz="11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6236" marR="56236" marT="0" marB="0" anchor="ctr"/>
                </a:tc>
              </a:tr>
              <a:tr h="597020">
                <a:tc>
                  <a:txBody>
                    <a:bodyPr/>
                    <a:lstStyle/>
                    <a:p>
                      <a:pPr marL="342900" lvl="0" indent="-342900" algn="just">
                        <a:lnSpc>
                          <a:spcPct val="115000"/>
                        </a:lnSpc>
                        <a:spcAft>
                          <a:spcPts val="0"/>
                        </a:spcAft>
                        <a:buFont typeface="+mj-lt"/>
                        <a:buAutoNum type="arabicPeriod" startAt="6"/>
                        <a:tabLst>
                          <a:tab pos="2487930" algn="l"/>
                        </a:tabLst>
                      </a:pPr>
                      <a:r>
                        <a:rPr lang="it-IT" sz="1100" dirty="0">
                          <a:effectLst/>
                        </a:rPr>
                        <a:t>Rispondenza ad almeno uno dei seguenti temi: tutela dell’ambiente, della biodiversità, uso razionale e sostenibile delle risorse idriche, tutela e valorizzazione del suolo</a:t>
                      </a:r>
                      <a:endParaRPr lang="it-IT" sz="1100" b="0" i="1"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6236" marR="56236" marT="0" marB="0"/>
                </a:tc>
                <a:tc>
                  <a:txBody>
                    <a:bodyPr/>
                    <a:lstStyle/>
                    <a:p>
                      <a:pPr algn="ctr">
                        <a:lnSpc>
                          <a:spcPct val="115000"/>
                        </a:lnSpc>
                        <a:spcAft>
                          <a:spcPts val="0"/>
                        </a:spcAft>
                      </a:pPr>
                      <a:r>
                        <a:rPr lang="it-IT" sz="1100" dirty="0">
                          <a:effectLst/>
                        </a:rPr>
                        <a:t>10</a:t>
                      </a:r>
                      <a:endParaRPr lang="it-IT" sz="11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6236" marR="56236" marT="0" marB="0" anchor="ctr"/>
                </a:tc>
                <a:tc>
                  <a:txBody>
                    <a:bodyPr/>
                    <a:lstStyle/>
                    <a:p>
                      <a:pPr algn="ctr">
                        <a:lnSpc>
                          <a:spcPct val="115000"/>
                        </a:lnSpc>
                        <a:spcAft>
                          <a:spcPts val="0"/>
                        </a:spcAft>
                      </a:pPr>
                      <a:r>
                        <a:rPr lang="it-IT" sz="1100" dirty="0">
                          <a:effectLst/>
                        </a:rPr>
                        <a:t> </a:t>
                      </a:r>
                      <a:endParaRPr lang="it-IT" sz="11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6236" marR="56236" marT="0" marB="0" anchor="ctr"/>
                </a:tc>
              </a:tr>
              <a:tr h="178995">
                <a:tc>
                  <a:txBody>
                    <a:bodyPr/>
                    <a:lstStyle/>
                    <a:p>
                      <a:pPr>
                        <a:lnSpc>
                          <a:spcPct val="115000"/>
                        </a:lnSpc>
                        <a:spcAft>
                          <a:spcPts val="0"/>
                        </a:spcAft>
                      </a:pPr>
                      <a:r>
                        <a:rPr lang="it-IT" sz="1100" dirty="0">
                          <a:effectLst/>
                        </a:rPr>
                        <a:t>C) Beneficiari</a:t>
                      </a:r>
                      <a:endParaRPr lang="it-IT" sz="11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6236" marR="56236" marT="0" marB="0" anchor="ctr"/>
                </a:tc>
                <a:tc>
                  <a:txBody>
                    <a:bodyPr/>
                    <a:lstStyle/>
                    <a:p>
                      <a:pPr algn="ctr">
                        <a:lnSpc>
                          <a:spcPct val="115000"/>
                        </a:lnSpc>
                        <a:spcAft>
                          <a:spcPts val="0"/>
                        </a:spcAft>
                      </a:pPr>
                      <a:r>
                        <a:rPr lang="it-IT" sz="1100" dirty="0">
                          <a:effectLst/>
                        </a:rPr>
                        <a:t>Non Rilevante</a:t>
                      </a:r>
                      <a:endParaRPr lang="it-IT" sz="11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6236" marR="56236" marT="0" marB="0" anchor="ctr"/>
                </a:tc>
                <a:tc>
                  <a:txBody>
                    <a:bodyPr/>
                    <a:lstStyle/>
                    <a:p>
                      <a:pPr algn="ctr">
                        <a:lnSpc>
                          <a:spcPct val="115000"/>
                        </a:lnSpc>
                        <a:spcAft>
                          <a:spcPts val="0"/>
                        </a:spcAft>
                      </a:pPr>
                      <a:r>
                        <a:rPr lang="it-IT" sz="1100" dirty="0">
                          <a:effectLst/>
                        </a:rPr>
                        <a:t> </a:t>
                      </a:r>
                      <a:endParaRPr lang="it-IT" sz="11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6236" marR="56236" marT="0" marB="0" anchor="ctr"/>
                </a:tc>
              </a:tr>
              <a:tr h="178995">
                <a:tc>
                  <a:txBody>
                    <a:bodyPr/>
                    <a:lstStyle/>
                    <a:p>
                      <a:pPr>
                        <a:lnSpc>
                          <a:spcPct val="115000"/>
                        </a:lnSpc>
                        <a:spcAft>
                          <a:spcPts val="0"/>
                        </a:spcAft>
                      </a:pPr>
                      <a:r>
                        <a:rPr lang="it-IT" sz="1100">
                          <a:effectLst/>
                        </a:rPr>
                        <a:t>TOTALE</a:t>
                      </a:r>
                      <a:endParaRPr lang="it-IT" sz="110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6236" marR="56236" marT="0" marB="0" anchor="ctr"/>
                </a:tc>
                <a:tc>
                  <a:txBody>
                    <a:bodyPr/>
                    <a:lstStyle/>
                    <a:p>
                      <a:pPr algn="ctr">
                        <a:lnSpc>
                          <a:spcPct val="115000"/>
                        </a:lnSpc>
                        <a:spcAft>
                          <a:spcPts val="0"/>
                        </a:spcAft>
                      </a:pPr>
                      <a:r>
                        <a:rPr lang="it-IT" sz="1100" dirty="0">
                          <a:effectLst/>
                        </a:rPr>
                        <a:t>100</a:t>
                      </a:r>
                      <a:endParaRPr lang="it-IT" sz="1100" b="1"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6236" marR="56236" marT="0" marB="0" anchor="ctr"/>
                </a:tc>
                <a:tc>
                  <a:txBody>
                    <a:bodyPr/>
                    <a:lstStyle/>
                    <a:p>
                      <a:pPr algn="ctr">
                        <a:lnSpc>
                          <a:spcPct val="115000"/>
                        </a:lnSpc>
                        <a:spcAft>
                          <a:spcPts val="0"/>
                        </a:spcAft>
                      </a:pPr>
                      <a:r>
                        <a:rPr lang="it-IT" sz="1100" dirty="0">
                          <a:effectLst/>
                        </a:rPr>
                        <a:t> </a:t>
                      </a:r>
                      <a:endParaRPr lang="it-IT" sz="1100" dirty="0">
                        <a:solidFill>
                          <a:schemeClr val="tx1"/>
                        </a:solidFill>
                        <a:effectLst/>
                        <a:latin typeface="Calibri" panose="020F0502020204030204" pitchFamily="34" charset="0"/>
                        <a:ea typeface="PMingLiU" panose="02020500000000000000" pitchFamily="18" charset="-120"/>
                        <a:cs typeface="Arial" panose="020B0604020202020204" pitchFamily="34" charset="0"/>
                      </a:endParaRPr>
                    </a:p>
                  </a:txBody>
                  <a:tcPr marL="56236" marR="56236" marT="0" marB="0"/>
                </a:tc>
              </a:tr>
            </a:tbl>
          </a:graphicData>
        </a:graphic>
      </p:graphicFrame>
    </p:spTree>
    <p:extLst>
      <p:ext uri="{BB962C8B-B14F-4D97-AF65-F5344CB8AC3E}">
        <p14:creationId xmlns="" xmlns:p14="http://schemas.microsoft.com/office/powerpoint/2010/main" val="39409256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4-3PUGLIA2.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87975" y="0"/>
            <a:ext cx="9144000" cy="6858000"/>
          </a:xfrm>
          <a:prstGeom prst="rect">
            <a:avLst/>
          </a:prstGeom>
        </p:spPr>
      </p:pic>
      <p:sp>
        <p:nvSpPr>
          <p:cNvPr id="5" name="CasellaDiTesto 4"/>
          <p:cNvSpPr txBox="1"/>
          <p:nvPr/>
        </p:nvSpPr>
        <p:spPr>
          <a:xfrm>
            <a:off x="375949" y="674321"/>
            <a:ext cx="8016152" cy="923330"/>
          </a:xfrm>
          <a:prstGeom prst="rect">
            <a:avLst/>
          </a:prstGeom>
          <a:noFill/>
        </p:spPr>
        <p:txBody>
          <a:bodyPr wrap="square" rtlCol="0">
            <a:spAutoFit/>
          </a:bodyPr>
          <a:lstStyle/>
          <a:p>
            <a:pPr algn="ctr"/>
            <a:r>
              <a:rPr lang="it-IT" b="1" dirty="0" smtClean="0"/>
              <a:t>AVVISO PUBBLICO SM. 1.3 ‘SOSTEGNO A SCAMBI INTERAZIENDALI </a:t>
            </a:r>
            <a:r>
              <a:rPr lang="it-IT" b="1" dirty="0" err="1" smtClean="0"/>
              <a:t>DI</a:t>
            </a:r>
            <a:r>
              <a:rPr lang="it-IT" b="1" dirty="0" smtClean="0"/>
              <a:t> BREVE DURATA NEL SETTORE AGRICOLO E FORESTALE, NONCHE’ A VISITE </a:t>
            </a:r>
            <a:r>
              <a:rPr lang="it-IT" b="1" dirty="0" err="1" smtClean="0"/>
              <a:t>DI</a:t>
            </a:r>
            <a:r>
              <a:rPr lang="it-IT" b="1" dirty="0" smtClean="0"/>
              <a:t> AZIENDE AGRICOLE E FORESTALI</a:t>
            </a:r>
            <a:endParaRPr lang="it-IT" b="1" dirty="0"/>
          </a:p>
        </p:txBody>
      </p:sp>
      <p:graphicFrame>
        <p:nvGraphicFramePr>
          <p:cNvPr id="7" name="Tabella 6"/>
          <p:cNvGraphicFramePr>
            <a:graphicFrameLocks noGrp="1"/>
          </p:cNvGraphicFramePr>
          <p:nvPr>
            <p:extLst>
              <p:ext uri="{D42A27DB-BD31-4B8C-83A1-F6EECF244321}">
                <p14:modId xmlns="" xmlns:p14="http://schemas.microsoft.com/office/powerpoint/2010/main" val="2502180973"/>
              </p:ext>
            </p:extLst>
          </p:nvPr>
        </p:nvGraphicFramePr>
        <p:xfrm>
          <a:off x="894755" y="1897811"/>
          <a:ext cx="7497346" cy="2560320"/>
        </p:xfrm>
        <a:graphic>
          <a:graphicData uri="http://schemas.openxmlformats.org/drawingml/2006/table">
            <a:tbl>
              <a:tblPr bandRow="1">
                <a:tableStyleId>{F5AB1C69-6EDB-4FF4-983F-18BD219EF322}</a:tableStyleId>
              </a:tblPr>
              <a:tblGrid>
                <a:gridCol w="7497346"/>
              </a:tblGrid>
              <a:tr h="1259364">
                <a:tc>
                  <a:txBody>
                    <a:bodyPr/>
                    <a:lstStyle/>
                    <a:p>
                      <a:endParaRPr lang="it-IT" sz="1800" kern="1200" baseline="0" dirty="0" smtClean="0">
                        <a:solidFill>
                          <a:schemeClr val="dk1"/>
                        </a:solidFill>
                        <a:latin typeface="+mn-lt"/>
                        <a:ea typeface="+mn-ea"/>
                        <a:cs typeface="+mn-cs"/>
                      </a:endParaRPr>
                    </a:p>
                    <a:p>
                      <a:pPr algn="just"/>
                      <a:r>
                        <a:rPr lang="it-IT" sz="1800" b="1" kern="1200" baseline="0" dirty="0" smtClean="0">
                          <a:solidFill>
                            <a:schemeClr val="accent3">
                              <a:lumMod val="75000"/>
                            </a:schemeClr>
                          </a:solidFill>
                          <a:latin typeface="+mn-lt"/>
                          <a:ea typeface="+mn-ea"/>
                          <a:cs typeface="+mn-cs"/>
                        </a:rPr>
                        <a:t>Per ulteriori informazioni vi invito a consultare l’Avviso Pubblico della SM. 1.3 pubblicato sul sito del PSR PUGLIA o a contattare la Responsabile di Misura 1 </a:t>
                      </a:r>
                    </a:p>
                    <a:p>
                      <a:pPr algn="just"/>
                      <a:r>
                        <a:rPr lang="it-IT" sz="1800" b="1" kern="1200" baseline="0" dirty="0" smtClean="0">
                          <a:solidFill>
                            <a:schemeClr val="accent3">
                              <a:lumMod val="75000"/>
                            </a:schemeClr>
                          </a:solidFill>
                          <a:latin typeface="+mn-lt"/>
                          <a:ea typeface="+mn-ea"/>
                          <a:cs typeface="+mn-cs"/>
                        </a:rPr>
                        <a:t>dott.ssa Picca Filomena </a:t>
                      </a:r>
                    </a:p>
                    <a:p>
                      <a:pPr algn="just"/>
                      <a:r>
                        <a:rPr lang="it-IT" sz="1800" b="0" u="none" kern="1200" baseline="0" dirty="0" smtClean="0">
                          <a:solidFill>
                            <a:srgbClr val="FF0000"/>
                          </a:solidFill>
                          <a:latin typeface="+mn-lt"/>
                          <a:ea typeface="+mn-ea"/>
                          <a:cs typeface="+mn-cs"/>
                          <a:hlinkClick r:id="rId3"/>
                        </a:rPr>
                        <a:t>e-mail:  f.picca@regione.puglia.it</a:t>
                      </a:r>
                      <a:endParaRPr lang="it-IT" sz="1800" b="0" u="none" kern="1200" baseline="0" dirty="0" smtClean="0">
                        <a:solidFill>
                          <a:srgbClr val="FF0000"/>
                        </a:solidFill>
                        <a:latin typeface="+mn-lt"/>
                        <a:ea typeface="+mn-ea"/>
                        <a:cs typeface="+mn-cs"/>
                      </a:endParaRPr>
                    </a:p>
                    <a:p>
                      <a:pPr algn="just"/>
                      <a:r>
                        <a:rPr lang="it-IT" sz="1800" b="1" kern="1200" baseline="0" dirty="0" smtClean="0">
                          <a:solidFill>
                            <a:schemeClr val="accent3">
                              <a:lumMod val="75000"/>
                            </a:schemeClr>
                          </a:solidFill>
                          <a:latin typeface="+mn-lt"/>
                          <a:ea typeface="+mn-ea"/>
                          <a:cs typeface="+mn-cs"/>
                        </a:rPr>
                        <a:t>Tel. 080/5405294</a:t>
                      </a:r>
                    </a:p>
                    <a:p>
                      <a:pPr algn="just"/>
                      <a:endParaRPr lang="it-IT" sz="1800" b="1" kern="1200" baseline="0" dirty="0" smtClean="0">
                        <a:solidFill>
                          <a:schemeClr val="accent3">
                            <a:lumMod val="75000"/>
                          </a:schemeClr>
                        </a:solidFill>
                        <a:latin typeface="+mn-lt"/>
                        <a:ea typeface="+mn-ea"/>
                        <a:cs typeface="+mn-cs"/>
                      </a:endParaRPr>
                    </a:p>
                    <a:p>
                      <a:pPr algn="just"/>
                      <a:endParaRPr lang="it-IT" sz="1800" b="1" kern="1200" baseline="0" dirty="0" smtClean="0">
                        <a:solidFill>
                          <a:schemeClr val="accent3">
                            <a:lumMod val="75000"/>
                          </a:schemeClr>
                        </a:solidFill>
                        <a:latin typeface="+mn-lt"/>
                        <a:ea typeface="+mn-ea"/>
                        <a:cs typeface="+mn-cs"/>
                      </a:endParaRPr>
                    </a:p>
                    <a:p>
                      <a:pPr algn="r"/>
                      <a:r>
                        <a:rPr lang="it-IT" sz="1800" b="1" kern="1200" baseline="0" dirty="0" smtClean="0">
                          <a:solidFill>
                            <a:srgbClr val="FF0000"/>
                          </a:solidFill>
                          <a:latin typeface="+mn-lt"/>
                          <a:ea typeface="+mn-ea"/>
                          <a:cs typeface="+mn-cs"/>
                        </a:rPr>
                        <a:t>Grazie per l’Attenzione!!</a:t>
                      </a:r>
                    </a:p>
                  </a:txBody>
                  <a:tcPr anchor="ctr"/>
                </a:tc>
              </a:tr>
            </a:tbl>
          </a:graphicData>
        </a:graphic>
      </p:graphicFrame>
      <p:sp>
        <p:nvSpPr>
          <p:cNvPr id="2" name="Rettangolo 1"/>
          <p:cNvSpPr/>
          <p:nvPr/>
        </p:nvSpPr>
        <p:spPr>
          <a:xfrm>
            <a:off x="0" y="1360994"/>
            <a:ext cx="723331" cy="429768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it-IT" sz="2400" b="1" dirty="0" smtClean="0">
              <a:solidFill>
                <a:schemeClr val="tx1"/>
              </a:solidFill>
            </a:endParaRPr>
          </a:p>
        </p:txBody>
      </p:sp>
    </p:spTree>
    <p:extLst>
      <p:ext uri="{BB962C8B-B14F-4D97-AF65-F5344CB8AC3E}">
        <p14:creationId xmlns="" xmlns:p14="http://schemas.microsoft.com/office/powerpoint/2010/main" val="3892229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4-3PUGLIA2.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211961"/>
            <a:ext cx="9144000" cy="6858000"/>
          </a:xfrm>
          <a:prstGeom prst="rect">
            <a:avLst/>
          </a:prstGeom>
        </p:spPr>
      </p:pic>
      <p:sp>
        <p:nvSpPr>
          <p:cNvPr id="5" name="CasellaDiTesto 4"/>
          <p:cNvSpPr txBox="1"/>
          <p:nvPr/>
        </p:nvSpPr>
        <p:spPr>
          <a:xfrm>
            <a:off x="432000" y="577970"/>
            <a:ext cx="8016152" cy="461665"/>
          </a:xfrm>
          <a:prstGeom prst="rect">
            <a:avLst/>
          </a:prstGeom>
          <a:noFill/>
        </p:spPr>
        <p:txBody>
          <a:bodyPr wrap="square" rtlCol="0">
            <a:spAutoFit/>
          </a:bodyPr>
          <a:lstStyle/>
          <a:p>
            <a:pPr algn="ctr"/>
            <a:r>
              <a:rPr lang="it-IT" sz="2400" b="1" dirty="0" smtClean="0"/>
              <a:t>SCAMBI INTERAZIENDALI</a:t>
            </a:r>
            <a:endParaRPr lang="it-IT" sz="2400" b="1" dirty="0"/>
          </a:p>
        </p:txBody>
      </p:sp>
      <p:graphicFrame>
        <p:nvGraphicFramePr>
          <p:cNvPr id="7" name="Tabella 6"/>
          <p:cNvGraphicFramePr>
            <a:graphicFrameLocks noGrp="1"/>
          </p:cNvGraphicFramePr>
          <p:nvPr>
            <p:extLst>
              <p:ext uri="{D42A27DB-BD31-4B8C-83A1-F6EECF244321}">
                <p14:modId xmlns="" xmlns:p14="http://schemas.microsoft.com/office/powerpoint/2010/main" val="295048529"/>
              </p:ext>
            </p:extLst>
          </p:nvPr>
        </p:nvGraphicFramePr>
        <p:xfrm>
          <a:off x="432000" y="1268083"/>
          <a:ext cx="8280000" cy="3840480"/>
        </p:xfrm>
        <a:graphic>
          <a:graphicData uri="http://schemas.openxmlformats.org/drawingml/2006/table">
            <a:tbl>
              <a:tblPr bandRow="1">
                <a:tableStyleId>{F5AB1C69-6EDB-4FF4-983F-18BD219EF322}</a:tableStyleId>
              </a:tblPr>
              <a:tblGrid>
                <a:gridCol w="8280000"/>
              </a:tblGrid>
              <a:tr h="504000">
                <a:tc>
                  <a:txBody>
                    <a:bodyPr/>
                    <a:lstStyle/>
                    <a:p>
                      <a:pPr marL="285750" marR="0" indent="-285750" algn="just" defTabSz="457200" rtl="0" eaLnBrk="1" fontAlgn="auto" latinLnBrk="0" hangingPunct="1">
                        <a:lnSpc>
                          <a:spcPct val="100000"/>
                        </a:lnSpc>
                        <a:spcBef>
                          <a:spcPts val="0"/>
                        </a:spcBef>
                        <a:spcAft>
                          <a:spcPts val="0"/>
                        </a:spcAft>
                        <a:buClrTx/>
                        <a:buSzTx/>
                        <a:buFont typeface="Wingdings" pitchFamily="2" charset="2"/>
                        <a:buChar char="q"/>
                        <a:tabLst/>
                        <a:defRPr/>
                      </a:pPr>
                      <a:r>
                        <a:rPr lang="it-IT" sz="1800" baseline="0" dirty="0" smtClean="0"/>
                        <a:t>Gli scambi interaziendali di breve durata devono </a:t>
                      </a:r>
                      <a:r>
                        <a:rPr lang="it-IT" sz="1800" kern="1200" baseline="0" dirty="0" smtClean="0">
                          <a:solidFill>
                            <a:schemeClr val="dk1"/>
                          </a:solidFill>
                          <a:latin typeface="+mn-lt"/>
                          <a:ea typeface="+mn-ea"/>
                          <a:cs typeface="+mn-cs"/>
                        </a:rPr>
                        <a:t>facilitare lo scambio e la condivisione di conoscenze e buone pratiche tra le imprese destinatarie degli aiuti, rispetto ad una serie di fabbisogni rilevati inerenti un determinato comparto produttivo</a:t>
                      </a:r>
                    </a:p>
                    <a:p>
                      <a:pPr marL="285750" marR="0" indent="-285750" algn="just" defTabSz="457200" rtl="0" eaLnBrk="1" fontAlgn="auto" latinLnBrk="0" hangingPunct="1">
                        <a:lnSpc>
                          <a:spcPct val="100000"/>
                        </a:lnSpc>
                        <a:spcBef>
                          <a:spcPts val="0"/>
                        </a:spcBef>
                        <a:spcAft>
                          <a:spcPts val="0"/>
                        </a:spcAft>
                        <a:buClrTx/>
                        <a:buSzTx/>
                        <a:buFont typeface="Wingdings" pitchFamily="2" charset="2"/>
                        <a:buNone/>
                        <a:tabLst/>
                        <a:defRPr/>
                      </a:pPr>
                      <a:endParaRPr lang="it-IT" sz="1800" kern="1200" baseline="0" dirty="0" smtClean="0">
                        <a:solidFill>
                          <a:schemeClr val="dk1"/>
                        </a:solidFill>
                        <a:latin typeface="+mn-lt"/>
                        <a:ea typeface="+mn-ea"/>
                        <a:cs typeface="+mn-cs"/>
                      </a:endParaRPr>
                    </a:p>
                  </a:txBody>
                  <a:tcPr anchor="ctr"/>
                </a:tc>
              </a:tr>
              <a:tr h="504000">
                <a:tc>
                  <a:txBody>
                    <a:bodyPr/>
                    <a:lstStyle/>
                    <a:p>
                      <a:pPr marL="285750" marR="0" indent="-285750" algn="just" defTabSz="457200" rtl="0" eaLnBrk="1" fontAlgn="auto" latinLnBrk="0" hangingPunct="1">
                        <a:lnSpc>
                          <a:spcPct val="100000"/>
                        </a:lnSpc>
                        <a:spcBef>
                          <a:spcPts val="0"/>
                        </a:spcBef>
                        <a:spcAft>
                          <a:spcPts val="0"/>
                        </a:spcAft>
                        <a:buClrTx/>
                        <a:buSzTx/>
                        <a:buFont typeface="Wingdings" pitchFamily="2" charset="2"/>
                        <a:buChar char="q"/>
                        <a:tabLst/>
                        <a:defRPr/>
                      </a:pPr>
                      <a:r>
                        <a:rPr lang="it-IT" sz="1800" kern="1200" baseline="0" dirty="0" smtClean="0">
                          <a:solidFill>
                            <a:schemeClr val="dk1"/>
                          </a:solidFill>
                          <a:latin typeface="+mn-lt"/>
                          <a:ea typeface="+mn-ea"/>
                          <a:cs typeface="+mn-cs"/>
                        </a:rPr>
                        <a:t>L’attività di scambio e trasferimento di conoscenze deve essere effettuata presso ognuna delle sedi delle imprese destinatarie degli aiuti individuate nel progetto</a:t>
                      </a:r>
                    </a:p>
                    <a:p>
                      <a:pPr marL="285750" marR="0" indent="-285750" algn="just" defTabSz="457200" rtl="0" eaLnBrk="1" fontAlgn="auto" latinLnBrk="0" hangingPunct="1">
                        <a:lnSpc>
                          <a:spcPct val="100000"/>
                        </a:lnSpc>
                        <a:spcBef>
                          <a:spcPts val="0"/>
                        </a:spcBef>
                        <a:spcAft>
                          <a:spcPts val="0"/>
                        </a:spcAft>
                        <a:buClrTx/>
                        <a:buSzTx/>
                        <a:buFont typeface="Wingdings" pitchFamily="2" charset="2"/>
                        <a:buNone/>
                        <a:tabLst/>
                        <a:defRPr/>
                      </a:pPr>
                      <a:endParaRPr lang="it-IT" sz="1800" kern="1200" baseline="0" dirty="0" smtClean="0">
                        <a:solidFill>
                          <a:schemeClr val="dk1"/>
                        </a:solidFill>
                        <a:latin typeface="+mn-lt"/>
                        <a:ea typeface="+mn-ea"/>
                        <a:cs typeface="+mn-cs"/>
                      </a:endParaRPr>
                    </a:p>
                  </a:txBody>
                  <a:tcPr anchor="ctr"/>
                </a:tc>
              </a:tr>
              <a:tr h="504000">
                <a:tc>
                  <a:txBody>
                    <a:bodyPr/>
                    <a:lstStyle/>
                    <a:p>
                      <a:pPr marL="285750" marR="0" lvl="0" indent="-285750" algn="just" defTabSz="457200" rtl="0" eaLnBrk="1" fontAlgn="auto" latinLnBrk="0" hangingPunct="1">
                        <a:lnSpc>
                          <a:spcPct val="100000"/>
                        </a:lnSpc>
                        <a:spcBef>
                          <a:spcPts val="0"/>
                        </a:spcBef>
                        <a:spcAft>
                          <a:spcPts val="0"/>
                        </a:spcAft>
                        <a:buClrTx/>
                        <a:buSzTx/>
                        <a:buFont typeface="Wingdings" pitchFamily="2" charset="2"/>
                        <a:buChar char="q"/>
                        <a:tabLst/>
                        <a:defRPr/>
                      </a:pPr>
                      <a:r>
                        <a:rPr lang="it-IT" sz="1800" kern="1200" baseline="0" dirty="0" smtClean="0">
                          <a:solidFill>
                            <a:schemeClr val="dk1"/>
                          </a:solidFill>
                          <a:latin typeface="+mn-lt"/>
                          <a:ea typeface="+mn-ea"/>
                          <a:cs typeface="+mn-cs"/>
                        </a:rPr>
                        <a:t>L’obiettivo delle azioni progettuali deve riguardare il potenziamento delle capacità e delle competenze possedute da ogni singola impresa attraverso l’interazione con le altre imprese destinatarie, favorendo così l’instaurarsi di nuove relazioni, il confronto con diverse soluzioni gestionali, organizzative e produttive, lo sviluppo di competenze sociali</a:t>
                      </a:r>
                    </a:p>
                  </a:txBody>
                  <a:tcPr anchor="ctr"/>
                </a:tc>
              </a:tr>
            </a:tbl>
          </a:graphicData>
        </a:graphic>
      </p:graphicFrame>
    </p:spTree>
    <p:extLst>
      <p:ext uri="{BB962C8B-B14F-4D97-AF65-F5344CB8AC3E}">
        <p14:creationId xmlns="" xmlns:p14="http://schemas.microsoft.com/office/powerpoint/2010/main" val="1344068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4-3PUGLIA2.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211961"/>
            <a:ext cx="9144000" cy="6858000"/>
          </a:xfrm>
          <a:prstGeom prst="rect">
            <a:avLst/>
          </a:prstGeom>
        </p:spPr>
      </p:pic>
      <p:sp>
        <p:nvSpPr>
          <p:cNvPr id="5" name="CasellaDiTesto 4"/>
          <p:cNvSpPr txBox="1"/>
          <p:nvPr/>
        </p:nvSpPr>
        <p:spPr>
          <a:xfrm>
            <a:off x="375949" y="918866"/>
            <a:ext cx="8016152" cy="461665"/>
          </a:xfrm>
          <a:prstGeom prst="rect">
            <a:avLst/>
          </a:prstGeom>
          <a:noFill/>
        </p:spPr>
        <p:txBody>
          <a:bodyPr wrap="square" rtlCol="0">
            <a:spAutoFit/>
          </a:bodyPr>
          <a:lstStyle/>
          <a:p>
            <a:pPr algn="ctr"/>
            <a:r>
              <a:rPr lang="it-IT" sz="2400" b="1" dirty="0" smtClean="0"/>
              <a:t>VISITE DI AZIENDE AGRICOLE E FORESTALI</a:t>
            </a:r>
            <a:endParaRPr lang="it-IT" sz="2400" b="1" dirty="0"/>
          </a:p>
        </p:txBody>
      </p:sp>
      <p:graphicFrame>
        <p:nvGraphicFramePr>
          <p:cNvPr id="7" name="Tabella 6"/>
          <p:cNvGraphicFramePr>
            <a:graphicFrameLocks noGrp="1"/>
          </p:cNvGraphicFramePr>
          <p:nvPr>
            <p:extLst>
              <p:ext uri="{D42A27DB-BD31-4B8C-83A1-F6EECF244321}">
                <p14:modId xmlns="" xmlns:p14="http://schemas.microsoft.com/office/powerpoint/2010/main" val="4186410544"/>
              </p:ext>
            </p:extLst>
          </p:nvPr>
        </p:nvGraphicFramePr>
        <p:xfrm>
          <a:off x="432000" y="1513244"/>
          <a:ext cx="8280000" cy="4114800"/>
        </p:xfrm>
        <a:graphic>
          <a:graphicData uri="http://schemas.openxmlformats.org/drawingml/2006/table">
            <a:tbl>
              <a:tblPr bandRow="1">
                <a:tableStyleId>{F5AB1C69-6EDB-4FF4-983F-18BD219EF322}</a:tableStyleId>
              </a:tblPr>
              <a:tblGrid>
                <a:gridCol w="8280000"/>
              </a:tblGrid>
              <a:tr h="504000">
                <a:tc>
                  <a:txBody>
                    <a:bodyPr/>
                    <a:lstStyle/>
                    <a:p>
                      <a:pPr marL="285750" marR="0" indent="-285750" algn="just" defTabSz="457200" rtl="0" eaLnBrk="1" fontAlgn="auto" latinLnBrk="0" hangingPunct="1">
                        <a:lnSpc>
                          <a:spcPct val="100000"/>
                        </a:lnSpc>
                        <a:spcBef>
                          <a:spcPts val="0"/>
                        </a:spcBef>
                        <a:spcAft>
                          <a:spcPts val="0"/>
                        </a:spcAft>
                        <a:buClrTx/>
                        <a:buSzTx/>
                        <a:buFont typeface="Wingdings" pitchFamily="2" charset="2"/>
                        <a:buChar char="q"/>
                        <a:tabLst/>
                        <a:defRPr/>
                      </a:pPr>
                      <a:r>
                        <a:rPr lang="it-IT" sz="1800" baseline="0" dirty="0" smtClean="0"/>
                        <a:t>Le visite di aziende agricole e forestali mirano ad </a:t>
                      </a:r>
                      <a:r>
                        <a:rPr lang="it-IT" sz="1800" kern="1200" baseline="0" dirty="0" smtClean="0">
                          <a:solidFill>
                            <a:schemeClr val="dk1"/>
                          </a:solidFill>
                          <a:latin typeface="+mn-lt"/>
                          <a:ea typeface="+mn-ea"/>
                          <a:cs typeface="+mn-cs"/>
                        </a:rPr>
                        <a:t>accrescere le conoscenze delle imprese destinatarie degli aiuti rispetto ad una </a:t>
                      </a:r>
                      <a:r>
                        <a:rPr lang="it-IT" sz="1800" baseline="0" dirty="0" smtClean="0"/>
                        <a:t>serie di fabbisogni rilevati inerenti un determinato comparto produttivo</a:t>
                      </a:r>
                    </a:p>
                    <a:p>
                      <a:pPr marL="285750" marR="0" indent="-285750" algn="just" defTabSz="457200" rtl="0" eaLnBrk="1" fontAlgn="auto" latinLnBrk="0" hangingPunct="1">
                        <a:lnSpc>
                          <a:spcPct val="100000"/>
                        </a:lnSpc>
                        <a:spcBef>
                          <a:spcPts val="0"/>
                        </a:spcBef>
                        <a:spcAft>
                          <a:spcPts val="0"/>
                        </a:spcAft>
                        <a:buClrTx/>
                        <a:buSzTx/>
                        <a:buFont typeface="Wingdings" pitchFamily="2" charset="2"/>
                        <a:buNone/>
                        <a:tabLst/>
                        <a:defRPr/>
                      </a:pPr>
                      <a:endParaRPr lang="it-IT" sz="1800" baseline="0" dirty="0" smtClean="0"/>
                    </a:p>
                  </a:txBody>
                  <a:tcPr anchor="ctr"/>
                </a:tc>
              </a:tr>
              <a:tr h="504000">
                <a:tc>
                  <a:txBody>
                    <a:bodyPr/>
                    <a:lstStyle/>
                    <a:p>
                      <a:pPr marL="285750" marR="0" indent="-285750" algn="just" defTabSz="457200" rtl="0" eaLnBrk="1" fontAlgn="auto" latinLnBrk="0" hangingPunct="1">
                        <a:lnSpc>
                          <a:spcPct val="100000"/>
                        </a:lnSpc>
                        <a:spcBef>
                          <a:spcPts val="0"/>
                        </a:spcBef>
                        <a:spcAft>
                          <a:spcPts val="0"/>
                        </a:spcAft>
                        <a:buClrTx/>
                        <a:buSzTx/>
                        <a:buFont typeface="Wingdings" pitchFamily="2" charset="2"/>
                        <a:buChar char="q"/>
                        <a:tabLst/>
                        <a:defRPr/>
                      </a:pPr>
                      <a:r>
                        <a:rPr lang="it-IT" sz="1800" kern="1200" baseline="0" dirty="0" smtClean="0">
                          <a:solidFill>
                            <a:schemeClr val="dk1"/>
                          </a:solidFill>
                          <a:latin typeface="+mn-lt"/>
                          <a:ea typeface="+mn-ea"/>
                          <a:cs typeface="+mn-cs"/>
                        </a:rPr>
                        <a:t>L’attività di trasferimento di conoscenze nell’ambito delle visite si attua attraverso la conoscenza diretta tra le imprese partecipanti (destinatarie) con una o più realtà imprenditoriali operanti in ambito UE che hanno sviluppato particolari buone pratiche, in relazione ai fabbisogni individuati delle stesse imprese destinatarie</a:t>
                      </a:r>
                    </a:p>
                    <a:p>
                      <a:pPr marL="285750" marR="0" indent="-285750" algn="just" defTabSz="457200" rtl="0" eaLnBrk="1" fontAlgn="auto" latinLnBrk="0" hangingPunct="1">
                        <a:lnSpc>
                          <a:spcPct val="100000"/>
                        </a:lnSpc>
                        <a:spcBef>
                          <a:spcPts val="0"/>
                        </a:spcBef>
                        <a:spcAft>
                          <a:spcPts val="0"/>
                        </a:spcAft>
                        <a:buClrTx/>
                        <a:buSzTx/>
                        <a:buFont typeface="Wingdings" pitchFamily="2" charset="2"/>
                        <a:buNone/>
                        <a:tabLst/>
                        <a:defRPr/>
                      </a:pPr>
                      <a:endParaRPr lang="it-IT" sz="1800" kern="1200" baseline="0" dirty="0" smtClean="0">
                        <a:solidFill>
                          <a:schemeClr val="dk1"/>
                        </a:solidFill>
                        <a:latin typeface="+mn-lt"/>
                        <a:ea typeface="+mn-ea"/>
                        <a:cs typeface="+mn-cs"/>
                      </a:endParaRPr>
                    </a:p>
                  </a:txBody>
                  <a:tcPr anchor="ctr"/>
                </a:tc>
              </a:tr>
              <a:tr h="504000">
                <a:tc>
                  <a:txBody>
                    <a:bodyPr/>
                    <a:lstStyle/>
                    <a:p>
                      <a:pPr marL="285750" marR="0" lvl="0" indent="-285750" algn="just" defTabSz="457200" rtl="0" eaLnBrk="1" fontAlgn="auto" latinLnBrk="0" hangingPunct="1">
                        <a:lnSpc>
                          <a:spcPct val="100000"/>
                        </a:lnSpc>
                        <a:spcBef>
                          <a:spcPts val="0"/>
                        </a:spcBef>
                        <a:spcAft>
                          <a:spcPts val="0"/>
                        </a:spcAft>
                        <a:buClrTx/>
                        <a:buSzTx/>
                        <a:buFont typeface="Wingdings" pitchFamily="2" charset="2"/>
                        <a:buChar char="q"/>
                        <a:tabLst/>
                        <a:defRPr/>
                      </a:pPr>
                      <a:r>
                        <a:rPr lang="it-IT" sz="1800" kern="1200" baseline="0" dirty="0" smtClean="0">
                          <a:solidFill>
                            <a:schemeClr val="dk1"/>
                          </a:solidFill>
                          <a:latin typeface="+mn-lt"/>
                          <a:ea typeface="+mn-ea"/>
                          <a:cs typeface="+mn-cs"/>
                        </a:rPr>
                        <a:t>Nelle visite, l’attività di trasferimento di conoscenze deve essere effettuata presso la sede della azienda o delle aziende ospitanti individuate</a:t>
                      </a:r>
                    </a:p>
                    <a:p>
                      <a:endParaRPr lang="it-IT" sz="1800" kern="1200" baseline="0" dirty="0" smtClean="0">
                        <a:solidFill>
                          <a:schemeClr val="dk1"/>
                        </a:solidFill>
                        <a:latin typeface="+mn-lt"/>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pitchFamily="2" charset="2"/>
                        <a:buChar char="q"/>
                        <a:tabLst/>
                        <a:defRPr/>
                      </a:pPr>
                      <a:r>
                        <a:rPr lang="it-IT" sz="1800" kern="1200" baseline="0" dirty="0" smtClean="0">
                          <a:solidFill>
                            <a:schemeClr val="dk1"/>
                          </a:solidFill>
                          <a:latin typeface="+mn-lt"/>
                          <a:ea typeface="+mn-ea"/>
                          <a:cs typeface="+mn-cs"/>
                        </a:rPr>
                        <a:t>A differenza degli scambi interaziendali, nelle visite l’azienda ospitante non riveste anche il ruolo di impresa destinataria </a:t>
                      </a:r>
                    </a:p>
                  </a:txBody>
                  <a:tcPr anchor="ctr"/>
                </a:tc>
              </a:tr>
            </a:tbl>
          </a:graphicData>
        </a:graphic>
      </p:graphicFrame>
    </p:spTree>
    <p:extLst>
      <p:ext uri="{BB962C8B-B14F-4D97-AF65-F5344CB8AC3E}">
        <p14:creationId xmlns="" xmlns:p14="http://schemas.microsoft.com/office/powerpoint/2010/main" val="1435403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4-3PUGLIA2.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55686"/>
            <a:ext cx="9144000" cy="6858000"/>
          </a:xfrm>
          <a:prstGeom prst="rect">
            <a:avLst/>
          </a:prstGeom>
        </p:spPr>
      </p:pic>
      <p:sp>
        <p:nvSpPr>
          <p:cNvPr id="4" name="CasellaDiTesto 3"/>
          <p:cNvSpPr txBox="1"/>
          <p:nvPr/>
        </p:nvSpPr>
        <p:spPr>
          <a:xfrm>
            <a:off x="375948" y="738105"/>
            <a:ext cx="8417177" cy="461665"/>
          </a:xfrm>
          <a:prstGeom prst="rect">
            <a:avLst/>
          </a:prstGeom>
          <a:noFill/>
        </p:spPr>
        <p:txBody>
          <a:bodyPr wrap="square" rtlCol="0">
            <a:spAutoFit/>
          </a:bodyPr>
          <a:lstStyle/>
          <a:p>
            <a:pPr algn="ctr"/>
            <a:r>
              <a:rPr lang="it-IT" sz="2400" b="1" dirty="0" smtClean="0"/>
              <a:t>LOCALIZZAZIONE</a:t>
            </a:r>
            <a:endParaRPr lang="it-IT" sz="2400" b="1" dirty="0"/>
          </a:p>
        </p:txBody>
      </p:sp>
      <p:sp>
        <p:nvSpPr>
          <p:cNvPr id="2" name="Ovale 1"/>
          <p:cNvSpPr/>
          <p:nvPr/>
        </p:nvSpPr>
        <p:spPr>
          <a:xfrm>
            <a:off x="1292158" y="1355139"/>
            <a:ext cx="3600000" cy="1800000"/>
          </a:xfrm>
          <a:prstGeom prst="ellipse">
            <a:avLst/>
          </a:prstGeom>
          <a:solidFill>
            <a:schemeClr val="bg1">
              <a:lumMod val="95000"/>
            </a:schemeClr>
          </a:solidFill>
          <a:ln>
            <a:solidFill>
              <a:srgbClr val="EAEAEA"/>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it-IT" b="1" dirty="0" smtClean="0">
                <a:solidFill>
                  <a:schemeClr val="tx1"/>
                </a:solidFill>
              </a:rPr>
              <a:t>Gli </a:t>
            </a:r>
            <a:r>
              <a:rPr lang="it-IT" b="1" i="1" dirty="0" smtClean="0">
                <a:solidFill>
                  <a:schemeClr val="tx1"/>
                </a:solidFill>
              </a:rPr>
              <a:t>SCAMBI </a:t>
            </a:r>
            <a:r>
              <a:rPr lang="it-IT" b="1" i="1" dirty="0">
                <a:solidFill>
                  <a:schemeClr val="tx1"/>
                </a:solidFill>
              </a:rPr>
              <a:t>INTERAZIENDALI </a:t>
            </a:r>
            <a:r>
              <a:rPr lang="it-IT" b="1" dirty="0" smtClean="0">
                <a:solidFill>
                  <a:schemeClr val="tx1"/>
                </a:solidFill>
              </a:rPr>
              <a:t>di </a:t>
            </a:r>
            <a:r>
              <a:rPr lang="it-IT" b="1" dirty="0">
                <a:solidFill>
                  <a:schemeClr val="tx1"/>
                </a:solidFill>
              </a:rPr>
              <a:t>breve durata devono essere effettuati all’interno del territorio regionale</a:t>
            </a:r>
          </a:p>
        </p:txBody>
      </p:sp>
      <p:sp>
        <p:nvSpPr>
          <p:cNvPr id="44" name="Ovale 43"/>
          <p:cNvSpPr/>
          <p:nvPr/>
        </p:nvSpPr>
        <p:spPr>
          <a:xfrm>
            <a:off x="1308185" y="3670069"/>
            <a:ext cx="3600000" cy="2124000"/>
          </a:xfrm>
          <a:prstGeom prst="ellipse">
            <a:avLst/>
          </a:prstGeom>
          <a:solidFill>
            <a:schemeClr val="bg1">
              <a:lumMod val="95000"/>
            </a:schemeClr>
          </a:solidFill>
          <a:ln>
            <a:solidFill>
              <a:srgbClr val="EAEAEA"/>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it-IT" b="1" dirty="0">
                <a:solidFill>
                  <a:schemeClr val="tx1"/>
                </a:solidFill>
              </a:rPr>
              <a:t>Le </a:t>
            </a:r>
            <a:r>
              <a:rPr lang="it-IT" b="1" i="1" dirty="0">
                <a:solidFill>
                  <a:schemeClr val="tx1"/>
                </a:solidFill>
              </a:rPr>
              <a:t>VISITE DI AZIENDE AGRICOLE E FORESTALI </a:t>
            </a:r>
            <a:r>
              <a:rPr lang="it-IT" b="1" dirty="0" smtClean="0">
                <a:solidFill>
                  <a:schemeClr val="tx1"/>
                </a:solidFill>
              </a:rPr>
              <a:t>devono </a:t>
            </a:r>
            <a:r>
              <a:rPr lang="it-IT" b="1" dirty="0">
                <a:solidFill>
                  <a:schemeClr val="tx1"/>
                </a:solidFill>
              </a:rPr>
              <a:t>essere realizzate in ambito nazionale e in stati appartenenti all’Unione Europea</a:t>
            </a:r>
          </a:p>
        </p:txBody>
      </p:sp>
      <p:pic>
        <p:nvPicPr>
          <p:cNvPr id="45" name="Picture 4"/>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9079" t="11663" r="21184" b="14152"/>
          <a:stretch/>
        </p:blipFill>
        <p:spPr bwMode="auto">
          <a:xfrm>
            <a:off x="5469575" y="1263285"/>
            <a:ext cx="2708267" cy="18918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3" name="Immagine 5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469574" y="3925019"/>
            <a:ext cx="2708267" cy="1656873"/>
          </a:xfrm>
          <a:prstGeom prst="rect">
            <a:avLst/>
          </a:prstGeom>
        </p:spPr>
      </p:pic>
    </p:spTree>
    <p:extLst>
      <p:ext uri="{BB962C8B-B14F-4D97-AF65-F5344CB8AC3E}">
        <p14:creationId xmlns="" xmlns:p14="http://schemas.microsoft.com/office/powerpoint/2010/main" val="669594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4-3PUGLIA2.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319177"/>
            <a:ext cx="9144000" cy="6858000"/>
          </a:xfrm>
          <a:prstGeom prst="rect">
            <a:avLst/>
          </a:prstGeom>
        </p:spPr>
      </p:pic>
      <p:sp>
        <p:nvSpPr>
          <p:cNvPr id="5" name="CasellaDiTesto 4"/>
          <p:cNvSpPr txBox="1"/>
          <p:nvPr/>
        </p:nvSpPr>
        <p:spPr>
          <a:xfrm>
            <a:off x="418352" y="569343"/>
            <a:ext cx="8016152" cy="461665"/>
          </a:xfrm>
          <a:prstGeom prst="rect">
            <a:avLst/>
          </a:prstGeom>
          <a:noFill/>
        </p:spPr>
        <p:txBody>
          <a:bodyPr wrap="square" rtlCol="0">
            <a:spAutoFit/>
          </a:bodyPr>
          <a:lstStyle/>
          <a:p>
            <a:pPr algn="ctr"/>
            <a:r>
              <a:rPr lang="it-IT" sz="2400" b="1" dirty="0" smtClean="0"/>
              <a:t>I BENEFICIARI</a:t>
            </a:r>
            <a:endParaRPr lang="it-IT" sz="2400" b="1" dirty="0"/>
          </a:p>
        </p:txBody>
      </p:sp>
      <p:graphicFrame>
        <p:nvGraphicFramePr>
          <p:cNvPr id="3" name="Tabella 2"/>
          <p:cNvGraphicFramePr>
            <a:graphicFrameLocks noGrp="1"/>
          </p:cNvGraphicFramePr>
          <p:nvPr>
            <p:extLst>
              <p:ext uri="{D42A27DB-BD31-4B8C-83A1-F6EECF244321}">
                <p14:modId xmlns="" xmlns:p14="http://schemas.microsoft.com/office/powerpoint/2010/main" val="1202371091"/>
              </p:ext>
            </p:extLst>
          </p:nvPr>
        </p:nvGraphicFramePr>
        <p:xfrm>
          <a:off x="416893" y="1113129"/>
          <a:ext cx="8280001" cy="365760"/>
        </p:xfrm>
        <a:graphic>
          <a:graphicData uri="http://schemas.openxmlformats.org/drawingml/2006/table">
            <a:tbl>
              <a:tblPr firstRow="1" bandRow="1">
                <a:tableStyleId>{F5AB1C69-6EDB-4FF4-983F-18BD219EF322}</a:tableStyleId>
              </a:tblPr>
              <a:tblGrid>
                <a:gridCol w="8280001"/>
              </a:tblGrid>
              <a:tr h="36375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800" baseline="0" dirty="0" smtClean="0"/>
                        <a:t> I beneficiari del sostegno sono:</a:t>
                      </a:r>
                      <a:endParaRPr lang="it-IT" sz="1800" dirty="0"/>
                    </a:p>
                  </a:txBody>
                  <a:tcPr anchor="ctr"/>
                </a:tc>
              </a:tr>
            </a:tbl>
          </a:graphicData>
        </a:graphic>
      </p:graphicFrame>
      <p:graphicFrame>
        <p:nvGraphicFramePr>
          <p:cNvPr id="8" name="Tabella 7"/>
          <p:cNvGraphicFramePr>
            <a:graphicFrameLocks noGrp="1"/>
          </p:cNvGraphicFramePr>
          <p:nvPr>
            <p:extLst>
              <p:ext uri="{D42A27DB-BD31-4B8C-83A1-F6EECF244321}">
                <p14:modId xmlns="" xmlns:p14="http://schemas.microsoft.com/office/powerpoint/2010/main" val="1390759474"/>
              </p:ext>
            </p:extLst>
          </p:nvPr>
        </p:nvGraphicFramePr>
        <p:xfrm>
          <a:off x="418352" y="1699404"/>
          <a:ext cx="8280000" cy="1828800"/>
        </p:xfrm>
        <a:graphic>
          <a:graphicData uri="http://schemas.openxmlformats.org/drawingml/2006/table">
            <a:tbl>
              <a:tblPr bandRow="1">
                <a:tableStyleId>{F5AB1C69-6EDB-4FF4-983F-18BD219EF322}</a:tableStyleId>
              </a:tblPr>
              <a:tblGrid>
                <a:gridCol w="8280000"/>
              </a:tblGrid>
              <a:tr h="504000">
                <a:tc>
                  <a:txBody>
                    <a:bodyPr/>
                    <a:lstStyle/>
                    <a:p>
                      <a:pPr marL="342900" marR="0" lvl="0" indent="-342900" algn="just" defTabSz="457200" rtl="0" eaLnBrk="1" fontAlgn="auto" latinLnBrk="0" hangingPunct="1">
                        <a:lnSpc>
                          <a:spcPct val="100000"/>
                        </a:lnSpc>
                        <a:spcBef>
                          <a:spcPts val="0"/>
                        </a:spcBef>
                        <a:spcAft>
                          <a:spcPts val="0"/>
                        </a:spcAft>
                        <a:buClrTx/>
                        <a:buSzTx/>
                        <a:buFont typeface="+mj-lt"/>
                        <a:buNone/>
                        <a:tabLst/>
                        <a:defRPr/>
                      </a:pPr>
                      <a:r>
                        <a:rPr lang="it-IT" sz="1800" kern="1200" dirty="0" smtClean="0">
                          <a:solidFill>
                            <a:schemeClr val="dk1"/>
                          </a:solidFill>
                          <a:effectLst/>
                          <a:latin typeface="+mn-lt"/>
                          <a:ea typeface="+mn-ea"/>
                          <a:cs typeface="+mn-cs"/>
                        </a:rPr>
                        <a:t>1.  Gli organismi formativi iscritti nell’Elenco della Regione Puglia degli Organismi di         Formazione Accreditati ai sensi della normativa regionale vigente</a:t>
                      </a:r>
                    </a:p>
                  </a:txBody>
                  <a:tcPr anchor="ctr"/>
                </a:tc>
              </a:tr>
              <a:tr h="504000">
                <a:tc>
                  <a:txBody>
                    <a:bodyPr/>
                    <a:lstStyle/>
                    <a:p>
                      <a:pPr marL="342900" marR="0" indent="-342900" algn="just" defTabSz="457200" rtl="0" eaLnBrk="1" fontAlgn="auto" latinLnBrk="0" hangingPunct="1">
                        <a:lnSpc>
                          <a:spcPct val="100000"/>
                        </a:lnSpc>
                        <a:spcBef>
                          <a:spcPts val="0"/>
                        </a:spcBef>
                        <a:spcAft>
                          <a:spcPts val="0"/>
                        </a:spcAft>
                        <a:buClrTx/>
                        <a:buSzTx/>
                        <a:buFont typeface="+mj-lt"/>
                        <a:buAutoNum type="arabicPeriod" startAt="2"/>
                        <a:tabLst/>
                        <a:defRPr/>
                      </a:pPr>
                      <a:r>
                        <a:rPr lang="it-IT" sz="1800" kern="1200" dirty="0" smtClean="0">
                          <a:solidFill>
                            <a:schemeClr val="dk1"/>
                          </a:solidFill>
                          <a:effectLst/>
                          <a:latin typeface="+mn-lt"/>
                          <a:ea typeface="+mn-ea"/>
                          <a:cs typeface="+mn-cs"/>
                        </a:rPr>
                        <a:t>I soggetti in grado di organizzare azioni di trasferimento di conoscenze e visite aziendali finalizzate al potenziamento delle capacità e delle competenze possedute dal singolo soggetto attraverso l’interazione con altri individui e rivolte agli addetti del settore agricolo, agroalimentare e forestale</a:t>
                      </a:r>
                      <a:endParaRPr lang="it-IT" sz="1800" baseline="0" dirty="0" smtClean="0"/>
                    </a:p>
                  </a:txBody>
                  <a:tcPr anchor="ctr"/>
                </a:tc>
              </a:tr>
            </a:tbl>
          </a:graphicData>
        </a:graphic>
      </p:graphicFrame>
      <p:graphicFrame>
        <p:nvGraphicFramePr>
          <p:cNvPr id="7" name="Tabella 6"/>
          <p:cNvGraphicFramePr>
            <a:graphicFrameLocks noGrp="1"/>
          </p:cNvGraphicFramePr>
          <p:nvPr>
            <p:extLst>
              <p:ext uri="{D42A27DB-BD31-4B8C-83A1-F6EECF244321}">
                <p14:modId xmlns="" xmlns:p14="http://schemas.microsoft.com/office/powerpoint/2010/main" val="1867768798"/>
              </p:ext>
            </p:extLst>
          </p:nvPr>
        </p:nvGraphicFramePr>
        <p:xfrm>
          <a:off x="418352" y="3528204"/>
          <a:ext cx="8280000" cy="2286000"/>
        </p:xfrm>
        <a:graphic>
          <a:graphicData uri="http://schemas.openxmlformats.org/drawingml/2006/table">
            <a:tbl>
              <a:tblPr bandRow="1">
                <a:tableStyleId>{F5AB1C69-6EDB-4FF4-983F-18BD219EF322}</a:tableStyleId>
              </a:tblPr>
              <a:tblGrid>
                <a:gridCol w="8280000"/>
              </a:tblGrid>
              <a:tr h="504000">
                <a:tc>
                  <a:txBody>
                    <a:bodyPr/>
                    <a:lstStyle/>
                    <a:p>
                      <a:pPr marL="0" marR="0" indent="0" algn="just" defTabSz="457200" rtl="0" eaLnBrk="1" fontAlgn="auto" latinLnBrk="0" hangingPunct="1">
                        <a:lnSpc>
                          <a:spcPct val="100000"/>
                        </a:lnSpc>
                        <a:spcBef>
                          <a:spcPts val="0"/>
                        </a:spcBef>
                        <a:spcAft>
                          <a:spcPts val="0"/>
                        </a:spcAft>
                        <a:buClrTx/>
                        <a:buSzTx/>
                        <a:buFont typeface="+mj-lt"/>
                        <a:buNone/>
                        <a:tabLst/>
                        <a:defRPr/>
                      </a:pPr>
                      <a:r>
                        <a:rPr lang="it-IT" sz="1800" i="1" kern="1200" dirty="0" smtClean="0">
                          <a:solidFill>
                            <a:schemeClr val="dk1"/>
                          </a:solidFill>
                          <a:effectLst/>
                          <a:latin typeface="+mn-lt"/>
                          <a:ea typeface="+mn-ea"/>
                          <a:cs typeface="+mn-cs"/>
                        </a:rPr>
                        <a:t>I soggetti di cui al punto 2 possono assumere le seguenti</a:t>
                      </a:r>
                      <a:r>
                        <a:rPr lang="it-IT" sz="1800" i="1" kern="1200" baseline="0" dirty="0" smtClean="0">
                          <a:solidFill>
                            <a:schemeClr val="dk1"/>
                          </a:solidFill>
                          <a:effectLst/>
                          <a:latin typeface="+mn-lt"/>
                          <a:ea typeface="+mn-ea"/>
                          <a:cs typeface="+mn-cs"/>
                        </a:rPr>
                        <a:t> forme:</a:t>
                      </a:r>
                    </a:p>
                    <a:p>
                      <a:r>
                        <a:rPr lang="it-IT" sz="1800" kern="1200" baseline="0" dirty="0" smtClean="0">
                          <a:solidFill>
                            <a:schemeClr val="dk1"/>
                          </a:solidFill>
                          <a:latin typeface="+mn-lt"/>
                          <a:ea typeface="+mn-ea"/>
                          <a:cs typeface="+mn-cs"/>
                        </a:rPr>
                        <a:t>a) forme giuridico - societarie previste dal codice civile ovvero previste da leggi speciali Reti – soggetto (Raggruppamenti dotati di soggettività giuridica); </a:t>
                      </a:r>
                    </a:p>
                    <a:p>
                      <a:pPr algn="just"/>
                      <a:r>
                        <a:rPr lang="it-IT" sz="1800" kern="1200" baseline="0" dirty="0" smtClean="0">
                          <a:solidFill>
                            <a:schemeClr val="dk1"/>
                          </a:solidFill>
                          <a:latin typeface="+mn-lt"/>
                          <a:ea typeface="+mn-ea"/>
                          <a:cs typeface="+mn-cs"/>
                        </a:rPr>
                        <a:t>b) forme organizzative create per la realizzazione del progetto attraverso raggruppamenti temporanei privi di soggettività giuridica (</a:t>
                      </a:r>
                      <a:r>
                        <a:rPr lang="it-IT" sz="1800" kern="1200" baseline="0" dirty="0" err="1" smtClean="0">
                          <a:solidFill>
                            <a:schemeClr val="dk1"/>
                          </a:solidFill>
                          <a:latin typeface="+mn-lt"/>
                          <a:ea typeface="+mn-ea"/>
                          <a:cs typeface="+mn-cs"/>
                        </a:rPr>
                        <a:t>Reti-contratto</a:t>
                      </a:r>
                      <a:r>
                        <a:rPr lang="it-IT" sz="1800" kern="1200" baseline="0" dirty="0" smtClean="0">
                          <a:solidFill>
                            <a:schemeClr val="dk1"/>
                          </a:solidFill>
                          <a:latin typeface="+mn-lt"/>
                          <a:ea typeface="+mn-ea"/>
                          <a:cs typeface="+mn-cs"/>
                        </a:rPr>
                        <a:t>, Associazioni Temporanee di Impresa o di Scopo), formalizzate con atto pubblico. </a:t>
                      </a:r>
                    </a:p>
                    <a:p>
                      <a:pPr algn="just"/>
                      <a:r>
                        <a:rPr lang="it-IT" sz="1800" kern="1200" baseline="0" dirty="0" smtClean="0">
                          <a:solidFill>
                            <a:schemeClr val="dk1"/>
                          </a:solidFill>
                          <a:latin typeface="+mn-lt"/>
                          <a:ea typeface="+mn-ea"/>
                          <a:cs typeface="+mn-cs"/>
                        </a:rPr>
                        <a:t>Tali raggruppamenti devono essere costituiti prima del rilascio della domanda di sostegno, pena l’esclusione.</a:t>
                      </a:r>
                      <a:endParaRPr lang="it-IT" sz="1800" i="1" baseline="0" dirty="0" smtClean="0"/>
                    </a:p>
                  </a:txBody>
                  <a:tcPr anchor="ctr">
                    <a:solidFill>
                      <a:srgbClr val="EFEAC9"/>
                    </a:solidFill>
                  </a:tcPr>
                </a:tc>
              </a:tr>
            </a:tbl>
          </a:graphicData>
        </a:graphic>
      </p:graphicFrame>
    </p:spTree>
    <p:extLst>
      <p:ext uri="{BB962C8B-B14F-4D97-AF65-F5344CB8AC3E}">
        <p14:creationId xmlns="" xmlns:p14="http://schemas.microsoft.com/office/powerpoint/2010/main" val="2133514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4-3PUGLIA2.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87975" y="0"/>
            <a:ext cx="9144000" cy="6858000"/>
          </a:xfrm>
          <a:prstGeom prst="rect">
            <a:avLst/>
          </a:prstGeom>
        </p:spPr>
      </p:pic>
      <p:sp>
        <p:nvSpPr>
          <p:cNvPr id="5" name="CasellaDiTesto 4"/>
          <p:cNvSpPr txBox="1"/>
          <p:nvPr/>
        </p:nvSpPr>
        <p:spPr>
          <a:xfrm>
            <a:off x="375949" y="674321"/>
            <a:ext cx="8016152" cy="461665"/>
          </a:xfrm>
          <a:prstGeom prst="rect">
            <a:avLst/>
          </a:prstGeom>
          <a:noFill/>
        </p:spPr>
        <p:txBody>
          <a:bodyPr wrap="square" rtlCol="0">
            <a:spAutoFit/>
          </a:bodyPr>
          <a:lstStyle/>
          <a:p>
            <a:pPr algn="ctr"/>
            <a:r>
              <a:rPr lang="it-IT" sz="2400" b="1" dirty="0" smtClean="0"/>
              <a:t>CONDIZIONI DI AMMISSIBILIT</a:t>
            </a:r>
            <a:r>
              <a:rPr lang="it-IT" sz="2400" b="1" dirty="0" smtClean="0">
                <a:latin typeface="Calibri"/>
              </a:rPr>
              <a:t>À</a:t>
            </a:r>
            <a:endParaRPr lang="it-IT" sz="2400" b="1" dirty="0"/>
          </a:p>
        </p:txBody>
      </p:sp>
      <p:graphicFrame>
        <p:nvGraphicFramePr>
          <p:cNvPr id="7" name="Tabella 6"/>
          <p:cNvGraphicFramePr>
            <a:graphicFrameLocks noGrp="1"/>
          </p:cNvGraphicFramePr>
          <p:nvPr>
            <p:extLst>
              <p:ext uri="{D42A27DB-BD31-4B8C-83A1-F6EECF244321}">
                <p14:modId xmlns="" xmlns:p14="http://schemas.microsoft.com/office/powerpoint/2010/main" val="795159724"/>
              </p:ext>
            </p:extLst>
          </p:nvPr>
        </p:nvGraphicFramePr>
        <p:xfrm>
          <a:off x="1009935" y="1401942"/>
          <a:ext cx="7497346" cy="3887280"/>
        </p:xfrm>
        <a:graphic>
          <a:graphicData uri="http://schemas.openxmlformats.org/drawingml/2006/table">
            <a:tbl>
              <a:tblPr bandRow="1">
                <a:tableStyleId>{F5AB1C69-6EDB-4FF4-983F-18BD219EF322}</a:tableStyleId>
              </a:tblPr>
              <a:tblGrid>
                <a:gridCol w="7497346"/>
              </a:tblGrid>
              <a:tr h="504000">
                <a:tc>
                  <a:txBody>
                    <a:bodyPr/>
                    <a:lstStyle/>
                    <a:p>
                      <a:pPr marL="342900" marR="0" indent="-342900" algn="just" defTabSz="457200" rtl="0" eaLnBrk="1" fontAlgn="auto" latinLnBrk="0" hangingPunct="1">
                        <a:lnSpc>
                          <a:spcPct val="100000"/>
                        </a:lnSpc>
                        <a:spcBef>
                          <a:spcPts val="0"/>
                        </a:spcBef>
                        <a:spcAft>
                          <a:spcPts val="0"/>
                        </a:spcAft>
                        <a:buClrTx/>
                        <a:buSzTx/>
                        <a:buFont typeface="+mj-lt"/>
                        <a:buNone/>
                        <a:tabLst/>
                        <a:defRPr/>
                      </a:pPr>
                      <a:r>
                        <a:rPr lang="it-IT" sz="1800" kern="1200" baseline="0" dirty="0" smtClean="0">
                          <a:solidFill>
                            <a:schemeClr val="dk1"/>
                          </a:solidFill>
                          <a:latin typeface="+mn-lt"/>
                          <a:ea typeface="+mn-ea"/>
                          <a:cs typeface="+mn-cs"/>
                        </a:rPr>
                        <a:t>Gli organismi di formazione devono: </a:t>
                      </a:r>
                    </a:p>
                    <a:p>
                      <a:pPr marL="342900" marR="0" indent="-342900" algn="just" defTabSz="457200" rtl="0" eaLnBrk="1" fontAlgn="auto" latinLnBrk="0" hangingPunct="1">
                        <a:lnSpc>
                          <a:spcPct val="100000"/>
                        </a:lnSpc>
                        <a:spcBef>
                          <a:spcPts val="0"/>
                        </a:spcBef>
                        <a:spcAft>
                          <a:spcPts val="0"/>
                        </a:spcAft>
                        <a:buClrTx/>
                        <a:buSzTx/>
                        <a:buFont typeface="+mj-lt"/>
                        <a:buNone/>
                        <a:tabLst/>
                        <a:defRPr/>
                      </a:pPr>
                      <a:endParaRPr lang="it-IT" sz="1800" kern="1200" baseline="0" dirty="0" smtClean="0">
                        <a:solidFill>
                          <a:schemeClr val="dk1"/>
                        </a:solidFill>
                        <a:latin typeface="+mn-lt"/>
                        <a:ea typeface="+mn-ea"/>
                        <a:cs typeface="+mn-cs"/>
                      </a:endParaRPr>
                    </a:p>
                    <a:p>
                      <a:pPr marL="342900" marR="0" indent="-342900" algn="just" defTabSz="457200" rtl="0" eaLnBrk="1" fontAlgn="auto" latinLnBrk="0" hangingPunct="1">
                        <a:lnSpc>
                          <a:spcPct val="100000"/>
                        </a:lnSpc>
                        <a:spcBef>
                          <a:spcPts val="0"/>
                        </a:spcBef>
                        <a:spcAft>
                          <a:spcPts val="0"/>
                        </a:spcAft>
                        <a:buClrTx/>
                        <a:buSzTx/>
                        <a:buFont typeface="+mj-lt"/>
                        <a:buAutoNum type="arabicPeriod"/>
                        <a:tabLst/>
                        <a:defRPr/>
                      </a:pPr>
                      <a:r>
                        <a:rPr lang="it-IT" sz="1800" kern="1200" baseline="0" dirty="0" smtClean="0">
                          <a:solidFill>
                            <a:schemeClr val="dk1"/>
                          </a:solidFill>
                          <a:latin typeface="+mn-lt"/>
                          <a:ea typeface="+mn-ea"/>
                          <a:cs typeface="+mn-cs"/>
                        </a:rPr>
                        <a:t>risultare iscritti, al momento del rilascio della domanda di sostegno, nell’elenco regionale degli Organismi di formazione accreditati ai sensi della normativa regionale vigente;</a:t>
                      </a:r>
                    </a:p>
                    <a:p>
                      <a:pPr marL="342900" marR="0" indent="-342900" algn="just" defTabSz="457200" rtl="0" eaLnBrk="1" fontAlgn="auto" latinLnBrk="0" hangingPunct="1">
                        <a:lnSpc>
                          <a:spcPct val="100000"/>
                        </a:lnSpc>
                        <a:spcBef>
                          <a:spcPts val="0"/>
                        </a:spcBef>
                        <a:spcAft>
                          <a:spcPts val="0"/>
                        </a:spcAft>
                        <a:buClrTx/>
                        <a:buSzTx/>
                        <a:buFont typeface="+mj-lt"/>
                        <a:buAutoNum type="arabicPeriod"/>
                        <a:tabLst/>
                        <a:defRPr/>
                      </a:pPr>
                      <a:r>
                        <a:rPr lang="it-IT" sz="1800" kern="1200" baseline="0" dirty="0" smtClean="0">
                          <a:solidFill>
                            <a:schemeClr val="dk1"/>
                          </a:solidFill>
                          <a:latin typeface="+mn-lt"/>
                          <a:ea typeface="+mn-ea"/>
                          <a:cs typeface="+mn-cs"/>
                        </a:rPr>
                        <a:t>dotarsi di un Responsabile Tecnico Scientifico (Coordinatore) qualificato e competente nelle materie attinenti agli obiettivi del progetto;</a:t>
                      </a:r>
                    </a:p>
                    <a:p>
                      <a:pPr marL="342900" marR="0" indent="-342900" algn="just" defTabSz="457200" rtl="0" eaLnBrk="1" fontAlgn="auto" latinLnBrk="0" hangingPunct="1">
                        <a:lnSpc>
                          <a:spcPct val="100000"/>
                        </a:lnSpc>
                        <a:spcBef>
                          <a:spcPts val="0"/>
                        </a:spcBef>
                        <a:spcAft>
                          <a:spcPts val="0"/>
                        </a:spcAft>
                        <a:buClrTx/>
                        <a:buSzTx/>
                        <a:buFont typeface="+mj-lt"/>
                        <a:buAutoNum type="arabicPeriod"/>
                        <a:tabLst/>
                        <a:defRPr/>
                      </a:pPr>
                      <a:r>
                        <a:rPr lang="it-IT" sz="1800" kern="1200" baseline="0" dirty="0" smtClean="0">
                          <a:solidFill>
                            <a:schemeClr val="dk1"/>
                          </a:solidFill>
                          <a:latin typeface="+mn-lt"/>
                          <a:ea typeface="+mn-ea"/>
                          <a:cs typeface="+mn-cs"/>
                        </a:rPr>
                        <a:t>provvedere all’apertura e/o aggiornamento e conseguente validazione del fascicolo aziendale prima della presentazione della domanda di sostegno; </a:t>
                      </a:r>
                    </a:p>
                    <a:p>
                      <a:pPr marL="342900" marR="0" indent="-342900" algn="just" defTabSz="457200" rtl="0" eaLnBrk="1" fontAlgn="auto" latinLnBrk="0" hangingPunct="1">
                        <a:lnSpc>
                          <a:spcPct val="100000"/>
                        </a:lnSpc>
                        <a:spcBef>
                          <a:spcPts val="0"/>
                        </a:spcBef>
                        <a:spcAft>
                          <a:spcPts val="0"/>
                        </a:spcAft>
                        <a:buClrTx/>
                        <a:buSzTx/>
                        <a:buFont typeface="+mj-lt"/>
                        <a:buAutoNum type="arabicPeriod"/>
                        <a:tabLst/>
                        <a:defRPr/>
                      </a:pPr>
                      <a:r>
                        <a:rPr lang="it-IT" sz="1800" kern="1200" baseline="0" dirty="0" smtClean="0">
                          <a:solidFill>
                            <a:schemeClr val="dk1"/>
                          </a:solidFill>
                          <a:latin typeface="+mn-lt"/>
                          <a:ea typeface="+mn-ea"/>
                          <a:cs typeface="+mn-cs"/>
                        </a:rPr>
                        <a:t>possedere una sede legale e/o operativa in Puglia, riscontrabile dal fascicolo aziendale o dalla visura camerale. </a:t>
                      </a:r>
                    </a:p>
                    <a:p>
                      <a:pPr marL="342900" marR="0" indent="-342900" algn="just" defTabSz="457200" rtl="0" eaLnBrk="1" fontAlgn="auto" latinLnBrk="0" hangingPunct="1">
                        <a:lnSpc>
                          <a:spcPct val="100000"/>
                        </a:lnSpc>
                        <a:spcBef>
                          <a:spcPts val="0"/>
                        </a:spcBef>
                        <a:spcAft>
                          <a:spcPts val="0"/>
                        </a:spcAft>
                        <a:buClrTx/>
                        <a:buSzTx/>
                        <a:buFont typeface="+mj-lt"/>
                        <a:buNone/>
                        <a:tabLst/>
                        <a:defRPr/>
                      </a:pPr>
                      <a:endParaRPr lang="it-IT" sz="1800" kern="1200" baseline="0" dirty="0" smtClean="0">
                        <a:solidFill>
                          <a:schemeClr val="dk1"/>
                        </a:solidFill>
                        <a:latin typeface="+mn-lt"/>
                        <a:ea typeface="+mn-ea"/>
                        <a:cs typeface="+mn-cs"/>
                      </a:endParaRPr>
                    </a:p>
                  </a:txBody>
                  <a:tcPr anchor="ctr"/>
                </a:tc>
              </a:tr>
              <a:tr h="504000">
                <a:tc>
                  <a:txBody>
                    <a:bodyPr/>
                    <a:lstStyle/>
                    <a:p>
                      <a:pPr marL="342900" lvl="0" indent="-342900" algn="just">
                        <a:buFont typeface="+mj-lt"/>
                        <a:buNone/>
                      </a:pPr>
                      <a:endParaRPr lang="it-IT" sz="1800" kern="1200" dirty="0" smtClean="0">
                        <a:solidFill>
                          <a:schemeClr val="dk1"/>
                        </a:solidFill>
                        <a:effectLst/>
                        <a:latin typeface="+mn-lt"/>
                        <a:ea typeface="+mn-ea"/>
                        <a:cs typeface="+mn-cs"/>
                      </a:endParaRPr>
                    </a:p>
                  </a:txBody>
                  <a:tcPr anchor="ctr"/>
                </a:tc>
              </a:tr>
            </a:tbl>
          </a:graphicData>
        </a:graphic>
      </p:graphicFrame>
      <p:sp>
        <p:nvSpPr>
          <p:cNvPr id="2" name="Rettangolo 1"/>
          <p:cNvSpPr/>
          <p:nvPr/>
        </p:nvSpPr>
        <p:spPr>
          <a:xfrm>
            <a:off x="0" y="869666"/>
            <a:ext cx="723331" cy="429768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it-IT" sz="2400" b="1" dirty="0">
                <a:solidFill>
                  <a:schemeClr val="tx1"/>
                </a:solidFill>
              </a:rPr>
              <a:t>BENEFICIARI</a:t>
            </a:r>
          </a:p>
        </p:txBody>
      </p:sp>
    </p:spTree>
    <p:extLst>
      <p:ext uri="{BB962C8B-B14F-4D97-AF65-F5344CB8AC3E}">
        <p14:creationId xmlns="" xmlns:p14="http://schemas.microsoft.com/office/powerpoint/2010/main" val="263908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4-3PUGLIA2.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87975" y="0"/>
            <a:ext cx="9144000" cy="6858000"/>
          </a:xfrm>
          <a:prstGeom prst="rect">
            <a:avLst/>
          </a:prstGeom>
        </p:spPr>
      </p:pic>
      <p:sp>
        <p:nvSpPr>
          <p:cNvPr id="5" name="CasellaDiTesto 4"/>
          <p:cNvSpPr txBox="1"/>
          <p:nvPr/>
        </p:nvSpPr>
        <p:spPr>
          <a:xfrm>
            <a:off x="375949" y="674321"/>
            <a:ext cx="8016152" cy="461665"/>
          </a:xfrm>
          <a:prstGeom prst="rect">
            <a:avLst/>
          </a:prstGeom>
          <a:noFill/>
        </p:spPr>
        <p:txBody>
          <a:bodyPr wrap="square" rtlCol="0">
            <a:spAutoFit/>
          </a:bodyPr>
          <a:lstStyle/>
          <a:p>
            <a:pPr algn="ctr"/>
            <a:r>
              <a:rPr lang="it-IT" sz="2400" b="1" dirty="0" smtClean="0"/>
              <a:t>CONDIZIONI DI AMMISSIBILIT</a:t>
            </a:r>
            <a:r>
              <a:rPr lang="it-IT" sz="2400" b="1" dirty="0" smtClean="0">
                <a:latin typeface="Calibri"/>
              </a:rPr>
              <a:t>À</a:t>
            </a:r>
            <a:endParaRPr lang="it-IT" sz="2400" b="1" dirty="0"/>
          </a:p>
        </p:txBody>
      </p:sp>
      <p:graphicFrame>
        <p:nvGraphicFramePr>
          <p:cNvPr id="7" name="Tabella 6"/>
          <p:cNvGraphicFramePr>
            <a:graphicFrameLocks noGrp="1"/>
          </p:cNvGraphicFramePr>
          <p:nvPr>
            <p:extLst>
              <p:ext uri="{D42A27DB-BD31-4B8C-83A1-F6EECF244321}">
                <p14:modId xmlns="" xmlns:p14="http://schemas.microsoft.com/office/powerpoint/2010/main" val="795159724"/>
              </p:ext>
            </p:extLst>
          </p:nvPr>
        </p:nvGraphicFramePr>
        <p:xfrm>
          <a:off x="894755" y="1135986"/>
          <a:ext cx="7497346" cy="4679760"/>
        </p:xfrm>
        <a:graphic>
          <a:graphicData uri="http://schemas.openxmlformats.org/drawingml/2006/table">
            <a:tbl>
              <a:tblPr bandRow="1">
                <a:tableStyleId>{F5AB1C69-6EDB-4FF4-983F-18BD219EF322}</a:tableStyleId>
              </a:tblPr>
              <a:tblGrid>
                <a:gridCol w="7497346"/>
              </a:tblGrid>
              <a:tr h="504000">
                <a:tc>
                  <a:txBody>
                    <a:bodyPr/>
                    <a:lstStyle/>
                    <a:p>
                      <a:pPr marL="342900" lvl="0" indent="-342900" algn="just">
                        <a:buFont typeface="+mj-lt"/>
                        <a:buNone/>
                      </a:pPr>
                      <a:r>
                        <a:rPr lang="it-IT" sz="1800" kern="1200" dirty="0" smtClean="0">
                          <a:solidFill>
                            <a:schemeClr val="dk1"/>
                          </a:solidFill>
                          <a:effectLst/>
                          <a:latin typeface="+mn-lt"/>
                          <a:ea typeface="+mn-ea"/>
                          <a:cs typeface="+mn-cs"/>
                        </a:rPr>
                        <a:t>Le altre tipologie di soggetti beneficiari ammissibili devono:</a:t>
                      </a:r>
                    </a:p>
                  </a:txBody>
                  <a:tcPr anchor="ctr"/>
                </a:tc>
              </a:tr>
              <a:tr h="504000">
                <a:tc>
                  <a:txBody>
                    <a:bodyPr/>
                    <a:lstStyle/>
                    <a:p>
                      <a:r>
                        <a:rPr lang="it-IT" sz="1800" kern="1200" baseline="0" dirty="0" smtClean="0">
                          <a:solidFill>
                            <a:schemeClr val="dk1"/>
                          </a:solidFill>
                          <a:latin typeface="+mn-lt"/>
                          <a:ea typeface="+mn-ea"/>
                          <a:cs typeface="+mn-cs"/>
                        </a:rPr>
                        <a:t>1. adottare una delle forme previste dal c.c. o da leggi speciali (rete contratto e/o rete soggetto), comprese ATI e ATS, formalizzate con atto pubblico; </a:t>
                      </a:r>
                    </a:p>
                    <a:p>
                      <a:r>
                        <a:rPr lang="it-IT" sz="1800" kern="1200" baseline="0" dirty="0" smtClean="0">
                          <a:solidFill>
                            <a:schemeClr val="dk1"/>
                          </a:solidFill>
                          <a:latin typeface="+mn-lt"/>
                          <a:ea typeface="+mn-ea"/>
                          <a:cs typeface="+mn-cs"/>
                        </a:rPr>
                        <a:t>2. prevedere nell’oggetto sociale dello statuto/atto costitutivo l’attività di fornitura di servizi di formazione e/o trasferimento della conoscenza e/o di scambi interaziendali; </a:t>
                      </a:r>
                    </a:p>
                    <a:p>
                      <a:r>
                        <a:rPr lang="it-IT" sz="1800" kern="1200" baseline="0" dirty="0" smtClean="0">
                          <a:solidFill>
                            <a:schemeClr val="dk1"/>
                          </a:solidFill>
                          <a:latin typeface="+mn-lt"/>
                          <a:ea typeface="+mn-ea"/>
                          <a:cs typeface="+mn-cs"/>
                        </a:rPr>
                        <a:t>3. dotarsi di un Responsabile Tecnico Scientifico (Coordinatore), qualificato e competente nelle materie attinenti agli obiettivi del progetto, che ricopre la qualifica di docente in ruolo del sistema universitario/scolastico, personale inquadrato, ai sensi del CCNL, da almeno due anni, come dirigente di ricerca, ricercatore, tecnologo; </a:t>
                      </a:r>
                    </a:p>
                    <a:p>
                      <a:r>
                        <a:rPr lang="it-IT" sz="1800" kern="1200" baseline="0" dirty="0" smtClean="0">
                          <a:solidFill>
                            <a:schemeClr val="dk1"/>
                          </a:solidFill>
                          <a:latin typeface="+mn-lt"/>
                          <a:ea typeface="+mn-ea"/>
                          <a:cs typeface="+mn-cs"/>
                        </a:rPr>
                        <a:t>4. provvedere all’apertura e/o aggiornamento e validazione del fascicolo aziendale prima della presentazione della domanda di sostegno; </a:t>
                      </a:r>
                    </a:p>
                    <a:p>
                      <a:r>
                        <a:rPr lang="it-IT" sz="1800" i="1" kern="1200" baseline="0" dirty="0" smtClean="0">
                          <a:solidFill>
                            <a:schemeClr val="dk1"/>
                          </a:solidFill>
                          <a:latin typeface="+mn-lt"/>
                          <a:ea typeface="+mn-ea"/>
                          <a:cs typeface="+mn-cs"/>
                        </a:rPr>
                        <a:t>5. </a:t>
                      </a:r>
                      <a:r>
                        <a:rPr lang="it-IT" sz="1800" i="0" kern="1200" baseline="0" dirty="0" smtClean="0">
                          <a:solidFill>
                            <a:schemeClr val="dk1"/>
                          </a:solidFill>
                          <a:latin typeface="+mn-lt"/>
                          <a:ea typeface="+mn-ea"/>
                          <a:cs typeface="+mn-cs"/>
                        </a:rPr>
                        <a:t>possedere una sede legale e/o operativa in Puglia, riscontrabile dal fascicolo aziendale o dalla visura camerale </a:t>
                      </a:r>
                      <a:r>
                        <a:rPr lang="it-IT" sz="1600" i="0" kern="1200" baseline="0" dirty="0" smtClean="0">
                          <a:solidFill>
                            <a:schemeClr val="dk1"/>
                          </a:solidFill>
                          <a:latin typeface="+mn-lt"/>
                          <a:ea typeface="+mn-ea"/>
                          <a:cs typeface="+mn-cs"/>
                        </a:rPr>
                        <a:t>(in caso di ATI, ATS e Rete contratto tale requisito deve essere posseduto dal capofila).  </a:t>
                      </a:r>
                      <a:endParaRPr lang="it-IT" sz="1600" i="0" kern="1200" dirty="0" smtClean="0">
                        <a:solidFill>
                          <a:schemeClr val="dk1"/>
                        </a:solidFill>
                        <a:effectLst/>
                        <a:latin typeface="+mn-lt"/>
                        <a:ea typeface="+mn-ea"/>
                        <a:cs typeface="+mn-cs"/>
                      </a:endParaRPr>
                    </a:p>
                  </a:txBody>
                  <a:tcPr anchor="ctr"/>
                </a:tc>
              </a:tr>
            </a:tbl>
          </a:graphicData>
        </a:graphic>
      </p:graphicFrame>
      <p:sp>
        <p:nvSpPr>
          <p:cNvPr id="2" name="Rettangolo 1"/>
          <p:cNvSpPr/>
          <p:nvPr/>
        </p:nvSpPr>
        <p:spPr>
          <a:xfrm>
            <a:off x="0" y="869666"/>
            <a:ext cx="723331" cy="429768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it-IT" sz="2400" b="1" dirty="0">
                <a:solidFill>
                  <a:schemeClr val="tx1"/>
                </a:solidFill>
              </a:rPr>
              <a:t>BENEFICIARI</a:t>
            </a:r>
          </a:p>
        </p:txBody>
      </p:sp>
    </p:spTree>
    <p:extLst>
      <p:ext uri="{BB962C8B-B14F-4D97-AF65-F5344CB8AC3E}">
        <p14:creationId xmlns="" xmlns:p14="http://schemas.microsoft.com/office/powerpoint/2010/main" val="263908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4-3PUGLIA2.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87975" y="0"/>
            <a:ext cx="9144000" cy="6858000"/>
          </a:xfrm>
          <a:prstGeom prst="rect">
            <a:avLst/>
          </a:prstGeom>
        </p:spPr>
      </p:pic>
      <p:sp>
        <p:nvSpPr>
          <p:cNvPr id="5" name="CasellaDiTesto 4"/>
          <p:cNvSpPr txBox="1"/>
          <p:nvPr/>
        </p:nvSpPr>
        <p:spPr>
          <a:xfrm>
            <a:off x="375949" y="674321"/>
            <a:ext cx="8016152" cy="461665"/>
          </a:xfrm>
          <a:prstGeom prst="rect">
            <a:avLst/>
          </a:prstGeom>
          <a:noFill/>
        </p:spPr>
        <p:txBody>
          <a:bodyPr wrap="square" rtlCol="0">
            <a:spAutoFit/>
          </a:bodyPr>
          <a:lstStyle/>
          <a:p>
            <a:pPr algn="ctr"/>
            <a:r>
              <a:rPr lang="it-IT" sz="2400" b="1" dirty="0" smtClean="0"/>
              <a:t>CONDIZIONI DI AMMISSIBILIT</a:t>
            </a:r>
            <a:r>
              <a:rPr lang="it-IT" sz="2400" b="1" dirty="0" smtClean="0">
                <a:latin typeface="Calibri"/>
              </a:rPr>
              <a:t>À</a:t>
            </a:r>
            <a:endParaRPr lang="it-IT" sz="2400" b="1" dirty="0"/>
          </a:p>
        </p:txBody>
      </p:sp>
      <p:graphicFrame>
        <p:nvGraphicFramePr>
          <p:cNvPr id="7" name="Tabella 6"/>
          <p:cNvGraphicFramePr>
            <a:graphicFrameLocks noGrp="1"/>
          </p:cNvGraphicFramePr>
          <p:nvPr>
            <p:extLst>
              <p:ext uri="{D42A27DB-BD31-4B8C-83A1-F6EECF244321}">
                <p14:modId xmlns="" xmlns:p14="http://schemas.microsoft.com/office/powerpoint/2010/main" val="2081615922"/>
              </p:ext>
            </p:extLst>
          </p:nvPr>
        </p:nvGraphicFramePr>
        <p:xfrm>
          <a:off x="1009935" y="1197218"/>
          <a:ext cx="7497346" cy="4434840"/>
        </p:xfrm>
        <a:graphic>
          <a:graphicData uri="http://schemas.openxmlformats.org/drawingml/2006/table">
            <a:tbl>
              <a:tblPr bandRow="1">
                <a:tableStyleId>{F5AB1C69-6EDB-4FF4-983F-18BD219EF322}</a:tableStyleId>
              </a:tblPr>
              <a:tblGrid>
                <a:gridCol w="7497346"/>
              </a:tblGrid>
              <a:tr h="504000">
                <a:tc>
                  <a:txBody>
                    <a:bodyPr/>
                    <a:lstStyle/>
                    <a:p>
                      <a:pPr marL="342900" marR="0" indent="-342900" algn="just" defTabSz="457200" rtl="0" eaLnBrk="1" fontAlgn="auto" latinLnBrk="0" hangingPunct="1">
                        <a:lnSpc>
                          <a:spcPct val="100000"/>
                        </a:lnSpc>
                        <a:spcBef>
                          <a:spcPts val="0"/>
                        </a:spcBef>
                        <a:spcAft>
                          <a:spcPts val="0"/>
                        </a:spcAft>
                        <a:buClrTx/>
                        <a:buSzTx/>
                        <a:buFont typeface="+mj-lt"/>
                        <a:buAutoNum type="arabicPeriod"/>
                        <a:tabLst/>
                        <a:defRPr/>
                      </a:pPr>
                      <a:r>
                        <a:rPr lang="it-IT" sz="1550" kern="1200" dirty="0" smtClean="0">
                          <a:solidFill>
                            <a:schemeClr val="dk1"/>
                          </a:solidFill>
                          <a:effectLst/>
                          <a:latin typeface="+mn-lt"/>
                          <a:ea typeface="+mn-ea"/>
                          <a:cs typeface="+mn-cs"/>
                        </a:rPr>
                        <a:t>Il progetto deve riguardare attività inerenti il settore agricolo/agroalimentare o il settore forestale. </a:t>
                      </a:r>
                    </a:p>
                    <a:p>
                      <a:pPr marL="0" marR="0" indent="0" algn="just" defTabSz="457200" rtl="0" eaLnBrk="1" fontAlgn="auto" latinLnBrk="0" hangingPunct="1">
                        <a:lnSpc>
                          <a:spcPct val="100000"/>
                        </a:lnSpc>
                        <a:spcBef>
                          <a:spcPts val="0"/>
                        </a:spcBef>
                        <a:spcAft>
                          <a:spcPts val="0"/>
                        </a:spcAft>
                        <a:buClrTx/>
                        <a:buSzTx/>
                        <a:buFont typeface="+mj-lt"/>
                        <a:buNone/>
                        <a:tabLst/>
                        <a:defRPr/>
                      </a:pPr>
                      <a:r>
                        <a:rPr lang="it-IT" sz="1550" kern="1200" dirty="0" smtClean="0">
                          <a:solidFill>
                            <a:schemeClr val="dk1"/>
                          </a:solidFill>
                          <a:effectLst/>
                          <a:latin typeface="+mn-lt"/>
                          <a:ea typeface="+mn-ea"/>
                          <a:cs typeface="+mn-cs"/>
                        </a:rPr>
                        <a:t>        Per il settore agricolo/agroalimentare</a:t>
                      </a:r>
                      <a:r>
                        <a:rPr lang="it-IT" sz="1550" kern="1200" baseline="0" dirty="0" smtClean="0">
                          <a:solidFill>
                            <a:schemeClr val="dk1"/>
                          </a:solidFill>
                          <a:effectLst/>
                          <a:latin typeface="+mn-lt"/>
                          <a:ea typeface="+mn-ea"/>
                          <a:cs typeface="+mn-cs"/>
                        </a:rPr>
                        <a:t> deve verificarsi una delle seguenti condizioni:</a:t>
                      </a:r>
                    </a:p>
                    <a:p>
                      <a:pPr marL="742950" marR="0" lvl="1"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550" b="0" kern="1200" baseline="0" dirty="0" smtClean="0">
                          <a:solidFill>
                            <a:schemeClr val="dk1"/>
                          </a:solidFill>
                          <a:effectLst/>
                          <a:latin typeface="+mn-lt"/>
                          <a:ea typeface="+mn-ea"/>
                          <a:cs typeface="+mn-cs"/>
                        </a:rPr>
                        <a:t>il progetto deve riguardare esclusivamente la produzione, la trasformazione/commercializzazione di uno dei prodotti compresi nell’Allegato I al TFUE. In questo caso il prodotto finale della trasformazione/commercializzazione deve essere comunque un prodotto dell’Allegato I al TFUE;</a:t>
                      </a:r>
                    </a:p>
                    <a:p>
                      <a:pPr marL="742950" marR="0" lvl="1"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550" b="0" kern="1200" baseline="0" dirty="0" smtClean="0">
                          <a:solidFill>
                            <a:schemeClr val="dk1"/>
                          </a:solidFill>
                          <a:effectLst/>
                          <a:latin typeface="+mn-lt"/>
                          <a:ea typeface="+mn-ea"/>
                          <a:cs typeface="+mn-cs"/>
                        </a:rPr>
                        <a:t>il prodotto deve riguardare la creazione o il miglioramento di beni o servizi che sono usati esclusivamente dalle aziende agricole nell’ambito delle loro attività strettamente agricole. </a:t>
                      </a:r>
                    </a:p>
                  </a:txBody>
                  <a:tcPr anchor="ctr"/>
                </a:tc>
              </a:tr>
              <a:tr h="504000">
                <a:tc>
                  <a:txBody>
                    <a:bodyPr/>
                    <a:lstStyle/>
                    <a:p>
                      <a:pPr marL="342900" marR="0" indent="-342900" algn="just" defTabSz="457200" rtl="0" eaLnBrk="1" fontAlgn="auto" latinLnBrk="0" hangingPunct="1">
                        <a:lnSpc>
                          <a:spcPct val="100000"/>
                        </a:lnSpc>
                        <a:spcBef>
                          <a:spcPts val="0"/>
                        </a:spcBef>
                        <a:spcAft>
                          <a:spcPts val="0"/>
                        </a:spcAft>
                        <a:buClrTx/>
                        <a:buSzTx/>
                        <a:buFont typeface="+mj-lt"/>
                        <a:buAutoNum type="arabicPeriod" startAt="2"/>
                        <a:tabLst/>
                        <a:defRPr/>
                      </a:pPr>
                      <a:r>
                        <a:rPr lang="it-IT" sz="1550" kern="1200" dirty="0" smtClean="0">
                          <a:solidFill>
                            <a:schemeClr val="dk1"/>
                          </a:solidFill>
                          <a:effectLst/>
                          <a:latin typeface="+mn-lt"/>
                          <a:ea typeface="+mn-ea"/>
                          <a:cs typeface="+mn-cs"/>
                        </a:rPr>
                        <a:t>Il progetto deve riguardare almeno una delle seguenti tematiche:</a:t>
                      </a:r>
                    </a:p>
                    <a:p>
                      <a:pPr marL="742950" marR="0" lvl="1"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550" kern="1200" dirty="0" smtClean="0">
                          <a:solidFill>
                            <a:schemeClr val="dk1"/>
                          </a:solidFill>
                          <a:effectLst/>
                          <a:latin typeface="+mn-lt"/>
                          <a:ea typeface="+mn-ea"/>
                          <a:cs typeface="+mn-cs"/>
                        </a:rPr>
                        <a:t>aumento sostenibile della produttività, della redditività e dell’efficienza delle risorse negli agro ecosistemi;</a:t>
                      </a:r>
                    </a:p>
                    <a:p>
                      <a:pPr marL="742950" marR="0" lvl="1"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550" kern="1200" dirty="0" smtClean="0">
                          <a:solidFill>
                            <a:schemeClr val="dk1"/>
                          </a:solidFill>
                          <a:effectLst/>
                          <a:latin typeface="+mn-lt"/>
                          <a:ea typeface="+mn-ea"/>
                          <a:cs typeface="+mn-cs"/>
                        </a:rPr>
                        <a:t>funzionalità dei suoli e altri servizi ecologici e sociali dell’agricoltura;</a:t>
                      </a:r>
                    </a:p>
                    <a:p>
                      <a:pPr marL="742950" marR="0" lvl="1"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550" kern="1200" dirty="0" smtClean="0">
                          <a:solidFill>
                            <a:schemeClr val="dk1"/>
                          </a:solidFill>
                          <a:effectLst/>
                          <a:latin typeface="+mn-lt"/>
                          <a:ea typeface="+mn-ea"/>
                          <a:cs typeface="+mn-cs"/>
                        </a:rPr>
                        <a:t>coordinamento e integrazione dei processi di filiera e potenziamento del ruolo dell’agricoltura;</a:t>
                      </a:r>
                    </a:p>
                    <a:p>
                      <a:pPr marL="742950" marR="0" lvl="1"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550" kern="1200" dirty="0" smtClean="0">
                          <a:solidFill>
                            <a:schemeClr val="dk1"/>
                          </a:solidFill>
                          <a:effectLst/>
                          <a:latin typeface="+mn-lt"/>
                          <a:ea typeface="+mn-ea"/>
                          <a:cs typeface="+mn-cs"/>
                        </a:rPr>
                        <a:t>qualità, tipicità e sicurezza dei prodotti agricoli e degli alimenti e stili di vita sani;</a:t>
                      </a:r>
                    </a:p>
                    <a:p>
                      <a:pPr marL="742950" marR="0" lvl="1"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550" kern="1200" dirty="0" smtClean="0">
                          <a:solidFill>
                            <a:schemeClr val="dk1"/>
                          </a:solidFill>
                          <a:effectLst/>
                          <a:latin typeface="+mn-lt"/>
                          <a:ea typeface="+mn-ea"/>
                          <a:cs typeface="+mn-cs"/>
                        </a:rPr>
                        <a:t>utilizzo sostenibile delle risorse biologiche a fini energetici e industriali</a:t>
                      </a:r>
                      <a:endParaRPr lang="it-IT" sz="1550" b="1" baseline="0" dirty="0" smtClean="0"/>
                    </a:p>
                  </a:txBody>
                  <a:tcPr anchor="ctr"/>
                </a:tc>
              </a:tr>
            </a:tbl>
          </a:graphicData>
        </a:graphic>
      </p:graphicFrame>
      <p:sp>
        <p:nvSpPr>
          <p:cNvPr id="2" name="Rettangolo 1"/>
          <p:cNvSpPr/>
          <p:nvPr/>
        </p:nvSpPr>
        <p:spPr>
          <a:xfrm>
            <a:off x="0" y="1360994"/>
            <a:ext cx="723331" cy="429768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it-IT" sz="2400" b="1" dirty="0" smtClean="0">
                <a:solidFill>
                  <a:schemeClr val="tx1"/>
                </a:solidFill>
              </a:rPr>
              <a:t>PROGETTO</a:t>
            </a:r>
            <a:endParaRPr lang="it-IT" sz="2400" b="1" dirty="0">
              <a:solidFill>
                <a:schemeClr val="tx1"/>
              </a:solidFill>
            </a:endParaRPr>
          </a:p>
        </p:txBody>
      </p:sp>
    </p:spTree>
    <p:extLst>
      <p:ext uri="{BB962C8B-B14F-4D97-AF65-F5344CB8AC3E}">
        <p14:creationId xmlns="" xmlns:p14="http://schemas.microsoft.com/office/powerpoint/2010/main" val="3823090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2730</TotalTime>
  <Words>2472</Words>
  <Application>Microsoft Office PowerPoint</Application>
  <PresentationFormat>Presentazione su schermo (4:3)</PresentationFormat>
  <Paragraphs>280</Paragraphs>
  <Slides>24</Slides>
  <Notes>1</Notes>
  <HiddenSlides>0</HiddenSlides>
  <MMClips>0</MMClips>
  <ScaleCrop>false</ScaleCrop>
  <HeadingPairs>
    <vt:vector size="4" baseType="variant">
      <vt:variant>
        <vt:lpstr>Tema</vt:lpstr>
      </vt:variant>
      <vt:variant>
        <vt:i4>1</vt:i4>
      </vt:variant>
      <vt:variant>
        <vt:lpstr>Titoli diapositive</vt:lpstr>
      </vt:variant>
      <vt:variant>
        <vt:i4>24</vt:i4>
      </vt:variant>
    </vt:vector>
  </HeadingPairs>
  <TitlesOfParts>
    <vt:vector size="25"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vector>
  </TitlesOfParts>
  <Company>AB Comunicazione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Laura</dc:creator>
  <cp:lastModifiedBy>PICCA FILOMENA</cp:lastModifiedBy>
  <cp:revision>301</cp:revision>
  <dcterms:created xsi:type="dcterms:W3CDTF">2016-12-05T13:31:49Z</dcterms:created>
  <dcterms:modified xsi:type="dcterms:W3CDTF">2018-10-26T10:16:21Z</dcterms:modified>
</cp:coreProperties>
</file>