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89" r:id="rId4"/>
    <p:sldId id="261" r:id="rId5"/>
    <p:sldId id="290" r:id="rId6"/>
    <p:sldId id="303" r:id="rId7"/>
    <p:sldId id="268" r:id="rId8"/>
    <p:sldId id="304" r:id="rId9"/>
    <p:sldId id="301" r:id="rId10"/>
    <p:sldId id="272" r:id="rId11"/>
    <p:sldId id="276" r:id="rId12"/>
    <p:sldId id="302" r:id="rId13"/>
    <p:sldId id="306" r:id="rId14"/>
    <p:sldId id="307" r:id="rId15"/>
    <p:sldId id="305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629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512" y="48"/>
      </p:cViewPr>
      <p:guideLst>
        <p:guide orient="horz" pos="3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F8E6E-0210-4313-9041-4FF936318FA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3DD58CB7-9432-4B3A-B06D-DCEE5806F614}">
      <dgm:prSet phldrT="[Testo]" custT="1"/>
      <dgm:spPr/>
      <dgm:t>
        <a:bodyPr/>
        <a:lstStyle/>
        <a:p>
          <a:pPr marL="0" marR="0" indent="0" algn="just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r>
            <a:rPr lang="it-IT" sz="2400" b="1" kern="1200" dirty="0" smtClean="0"/>
            <a:t>- Imprenditori agricoli;</a:t>
          </a:r>
        </a:p>
        <a:p>
          <a:pPr marL="0" marR="0" indent="0" algn="just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endParaRPr lang="it-IT" sz="2400" b="1" kern="1200" dirty="0" smtClean="0"/>
        </a:p>
        <a:p>
          <a:pPr marL="0" marR="0" indent="0" algn="just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r>
            <a:rPr lang="it-IT" sz="2400" b="1" kern="1200" dirty="0" smtClean="0"/>
            <a:t>- Soggetti pubblici o privati proprietari delle superfici agricole e forestali  o che ne abbiano titolo di possesso.</a:t>
          </a:r>
        </a:p>
        <a:p>
          <a:pPr marL="0" marR="0" indent="0" algn="just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endParaRPr lang="it-IT" sz="2400" b="1" kern="1200" dirty="0">
            <a:latin typeface="+mn-lt"/>
            <a:ea typeface="+mn-ea"/>
            <a:cs typeface="+mn-cs"/>
          </a:endParaRPr>
        </a:p>
      </dgm:t>
    </dgm:pt>
    <dgm:pt modelId="{878BE97A-6CB5-4AEC-9966-316982927F80}" type="parTrans" cxnId="{AFC9976C-62A9-4B0C-BA00-2C9C3D4FFF30}">
      <dgm:prSet/>
      <dgm:spPr/>
      <dgm:t>
        <a:bodyPr/>
        <a:lstStyle/>
        <a:p>
          <a:endParaRPr lang="it-IT" sz="1600"/>
        </a:p>
      </dgm:t>
    </dgm:pt>
    <dgm:pt modelId="{2BA0EB7B-97FD-481E-B685-2ED3862CE92A}" type="sibTrans" cxnId="{AFC9976C-62A9-4B0C-BA00-2C9C3D4FFF30}">
      <dgm:prSet/>
      <dgm:spPr/>
      <dgm:t>
        <a:bodyPr/>
        <a:lstStyle/>
        <a:p>
          <a:endParaRPr lang="it-IT" sz="1600"/>
        </a:p>
      </dgm:t>
    </dgm:pt>
    <dgm:pt modelId="{977F1929-60CE-4444-A3EA-C2AA6C379662}" type="pres">
      <dgm:prSet presAssocID="{AC9F8E6E-0210-4313-9041-4FF936318F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872544E-4071-4E59-8A2C-3DF0BBD38EB7}" type="pres">
      <dgm:prSet presAssocID="{3DD58CB7-9432-4B3A-B06D-DCEE5806F614}" presName="parentText" presStyleLbl="node1" presStyleIdx="0" presStyleCnt="1" custLinFactNeighborX="0" custLinFactNeighborY="-65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AD1BA5B-3C01-4E24-B6D1-4601CE2967EF}" type="presOf" srcId="{AC9F8E6E-0210-4313-9041-4FF936318FA5}" destId="{977F1929-60CE-4444-A3EA-C2AA6C379662}" srcOrd="0" destOrd="0" presId="urn:microsoft.com/office/officeart/2005/8/layout/vList2"/>
    <dgm:cxn modelId="{AFC9976C-62A9-4B0C-BA00-2C9C3D4FFF30}" srcId="{AC9F8E6E-0210-4313-9041-4FF936318FA5}" destId="{3DD58CB7-9432-4B3A-B06D-DCEE5806F614}" srcOrd="0" destOrd="0" parTransId="{878BE97A-6CB5-4AEC-9966-316982927F80}" sibTransId="{2BA0EB7B-97FD-481E-B685-2ED3862CE92A}"/>
    <dgm:cxn modelId="{05D7809D-E1EB-4499-8307-A8A735ACB8FF}" type="presOf" srcId="{3DD58CB7-9432-4B3A-B06D-DCEE5806F614}" destId="{6872544E-4071-4E59-8A2C-3DF0BBD38EB7}" srcOrd="0" destOrd="0" presId="urn:microsoft.com/office/officeart/2005/8/layout/vList2"/>
    <dgm:cxn modelId="{EBDFFE0C-B3D8-4ECE-B899-9C69C642A499}" type="presParOf" srcId="{977F1929-60CE-4444-A3EA-C2AA6C379662}" destId="{6872544E-4071-4E59-8A2C-3DF0BBD38E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89E7D-788A-447E-81AE-B4EA929B6429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5AB383D1-F9E7-4ECF-9DA7-FD0086D5EB01}">
      <dgm:prSet phldrT="[Testo]" custT="1"/>
      <dgm:spPr/>
      <dgm:t>
        <a:bodyPr/>
        <a:lstStyle/>
        <a:p>
          <a:r>
            <a:rPr lang="it-IT" sz="2400" b="1" dirty="0" smtClean="0"/>
            <a:t>Operazione A</a:t>
          </a:r>
          <a:endParaRPr lang="it-IT" sz="2400" b="1" dirty="0"/>
        </a:p>
      </dgm:t>
    </dgm:pt>
    <dgm:pt modelId="{77F99227-6F2E-450F-BDCC-7ACF4B043C43}" type="parTrans" cxnId="{E8D96F39-F308-4EAD-B469-244845A5161D}">
      <dgm:prSet/>
      <dgm:spPr/>
      <dgm:t>
        <a:bodyPr/>
        <a:lstStyle/>
        <a:p>
          <a:endParaRPr lang="it-IT"/>
        </a:p>
      </dgm:t>
    </dgm:pt>
    <dgm:pt modelId="{8ADCA3B9-F385-455E-A9FD-94B79B7EE55E}" type="sibTrans" cxnId="{E8D96F39-F308-4EAD-B469-244845A5161D}">
      <dgm:prSet/>
      <dgm:spPr/>
      <dgm:t>
        <a:bodyPr/>
        <a:lstStyle/>
        <a:p>
          <a:endParaRPr lang="it-IT"/>
        </a:p>
      </dgm:t>
    </dgm:pt>
    <dgm:pt modelId="{E71A860D-F1E2-41DE-8791-3A4D2D7CE74B}">
      <dgm:prSet phldrT="[Testo]" custT="1"/>
      <dgm:spPr/>
      <dgm:t>
        <a:bodyPr/>
        <a:lstStyle/>
        <a:p>
          <a:pPr algn="just"/>
          <a:r>
            <a:rPr lang="it-IT" sz="2400" dirty="0" smtClean="0"/>
            <a:t>ripristino e recupero dei manufatti rurali in pietra a secco, quali muretti e </a:t>
          </a:r>
          <a:r>
            <a:rPr lang="it-IT" sz="2400" dirty="0" err="1" smtClean="0"/>
            <a:t>jazzi</a:t>
          </a:r>
          <a:r>
            <a:rPr lang="it-IT" sz="2400" dirty="0" smtClean="0"/>
            <a:t>, senza apporto di malta, cemento e reti protettive.</a:t>
          </a:r>
          <a:endParaRPr lang="it-IT" sz="2400" dirty="0"/>
        </a:p>
      </dgm:t>
    </dgm:pt>
    <dgm:pt modelId="{6ED75C85-9CC9-4785-B726-514B137CB57E}" type="parTrans" cxnId="{D8BF6948-BC82-4405-8415-7399EE68579C}">
      <dgm:prSet/>
      <dgm:spPr/>
      <dgm:t>
        <a:bodyPr/>
        <a:lstStyle/>
        <a:p>
          <a:endParaRPr lang="it-IT"/>
        </a:p>
      </dgm:t>
    </dgm:pt>
    <dgm:pt modelId="{1413AB75-771B-4330-B71F-B25C64E6ECB2}" type="sibTrans" cxnId="{D8BF6948-BC82-4405-8415-7399EE68579C}">
      <dgm:prSet/>
      <dgm:spPr/>
      <dgm:t>
        <a:bodyPr/>
        <a:lstStyle/>
        <a:p>
          <a:endParaRPr lang="it-IT"/>
        </a:p>
      </dgm:t>
    </dgm:pt>
    <dgm:pt modelId="{C892B8C0-0306-401A-B331-793546A725B0}" type="pres">
      <dgm:prSet presAssocID="{12189E7D-788A-447E-81AE-B4EA929B64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08E41A8-3333-43AA-BF3F-DDBB08BE5434}" type="pres">
      <dgm:prSet presAssocID="{5AB383D1-F9E7-4ECF-9DA7-FD0086D5EB01}" presName="linNode" presStyleCnt="0"/>
      <dgm:spPr/>
      <dgm:t>
        <a:bodyPr/>
        <a:lstStyle/>
        <a:p>
          <a:endParaRPr lang="it-IT"/>
        </a:p>
      </dgm:t>
    </dgm:pt>
    <dgm:pt modelId="{D0F5668D-AE7E-4BEA-BD6B-62940E598119}" type="pres">
      <dgm:prSet presAssocID="{5AB383D1-F9E7-4ECF-9DA7-FD0086D5EB01}" presName="parentText" presStyleLbl="node1" presStyleIdx="0" presStyleCnt="1" custScaleX="90711" custScaleY="68106" custLinFactNeighborX="-1110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17B429-E0B2-4627-A93C-AAF8F6572AEF}" type="pres">
      <dgm:prSet presAssocID="{5AB383D1-F9E7-4ECF-9DA7-FD0086D5EB01}" presName="descendantText" presStyleLbl="alignAccFollowNode1" presStyleIdx="0" presStyleCnt="1" custScaleX="153018" custScaleY="83822" custLinFactNeighborX="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9A34282-F5B3-4862-84C2-F5E5E0F03FC2}" type="presOf" srcId="{E71A860D-F1E2-41DE-8791-3A4D2D7CE74B}" destId="{5117B429-E0B2-4627-A93C-AAF8F6572AEF}" srcOrd="0" destOrd="0" presId="urn:microsoft.com/office/officeart/2005/8/layout/vList5"/>
    <dgm:cxn modelId="{E3E95B1F-E70B-4B81-922C-28578302064A}" type="presOf" srcId="{5AB383D1-F9E7-4ECF-9DA7-FD0086D5EB01}" destId="{D0F5668D-AE7E-4BEA-BD6B-62940E598119}" srcOrd="0" destOrd="0" presId="urn:microsoft.com/office/officeart/2005/8/layout/vList5"/>
    <dgm:cxn modelId="{D8BF6948-BC82-4405-8415-7399EE68579C}" srcId="{5AB383D1-F9E7-4ECF-9DA7-FD0086D5EB01}" destId="{E71A860D-F1E2-41DE-8791-3A4D2D7CE74B}" srcOrd="0" destOrd="0" parTransId="{6ED75C85-9CC9-4785-B726-514B137CB57E}" sibTransId="{1413AB75-771B-4330-B71F-B25C64E6ECB2}"/>
    <dgm:cxn modelId="{64D84A26-A2D2-4E7E-80BB-710DFC5B6F80}" type="presOf" srcId="{12189E7D-788A-447E-81AE-B4EA929B6429}" destId="{C892B8C0-0306-401A-B331-793546A725B0}" srcOrd="0" destOrd="0" presId="urn:microsoft.com/office/officeart/2005/8/layout/vList5"/>
    <dgm:cxn modelId="{E8D96F39-F308-4EAD-B469-244845A5161D}" srcId="{12189E7D-788A-447E-81AE-B4EA929B6429}" destId="{5AB383D1-F9E7-4ECF-9DA7-FD0086D5EB01}" srcOrd="0" destOrd="0" parTransId="{77F99227-6F2E-450F-BDCC-7ACF4B043C43}" sibTransId="{8ADCA3B9-F385-455E-A9FD-94B79B7EE55E}"/>
    <dgm:cxn modelId="{53D7AE56-4055-4C05-92B8-EE5091713C66}" type="presParOf" srcId="{C892B8C0-0306-401A-B331-793546A725B0}" destId="{C08E41A8-3333-43AA-BF3F-DDBB08BE5434}" srcOrd="0" destOrd="0" presId="urn:microsoft.com/office/officeart/2005/8/layout/vList5"/>
    <dgm:cxn modelId="{7699F9AF-7DCE-487C-BECD-51FF3FC55F3A}" type="presParOf" srcId="{C08E41A8-3333-43AA-BF3F-DDBB08BE5434}" destId="{D0F5668D-AE7E-4BEA-BD6B-62940E598119}" srcOrd="0" destOrd="0" presId="urn:microsoft.com/office/officeart/2005/8/layout/vList5"/>
    <dgm:cxn modelId="{8B04A3D9-8C54-4D8F-B16A-3FEE9A14C187}" type="presParOf" srcId="{C08E41A8-3333-43AA-BF3F-DDBB08BE5434}" destId="{5117B429-E0B2-4627-A93C-AAF8F6572A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189E7D-788A-447E-81AE-B4EA929B6429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DD7DFF41-71E5-4588-8C53-1A4FEB72F4FB}">
      <dgm:prSet phldrT="[Testo]" custT="1"/>
      <dgm:spPr/>
      <dgm:t>
        <a:bodyPr/>
        <a:lstStyle/>
        <a:p>
          <a:r>
            <a:rPr lang="it-IT" sz="2400" b="1" i="0" dirty="0" smtClean="0"/>
            <a:t>Operazione</a:t>
          </a:r>
        </a:p>
        <a:p>
          <a:r>
            <a:rPr lang="it-IT" sz="2400" b="1" i="0" dirty="0" smtClean="0"/>
            <a:t>B</a:t>
          </a:r>
          <a:endParaRPr lang="it-IT" sz="2400" b="1" i="0" dirty="0"/>
        </a:p>
      </dgm:t>
    </dgm:pt>
    <dgm:pt modelId="{5CA1A489-69AF-445A-B175-BD45E1AE9855}" type="parTrans" cxnId="{01972AE9-5D82-408D-9A99-E2D3BAB5D524}">
      <dgm:prSet/>
      <dgm:spPr/>
      <dgm:t>
        <a:bodyPr/>
        <a:lstStyle/>
        <a:p>
          <a:endParaRPr lang="it-IT"/>
        </a:p>
      </dgm:t>
    </dgm:pt>
    <dgm:pt modelId="{C5062D56-B330-4302-BD5A-DBF29E8D6284}" type="sibTrans" cxnId="{01972AE9-5D82-408D-9A99-E2D3BAB5D524}">
      <dgm:prSet/>
      <dgm:spPr/>
      <dgm:t>
        <a:bodyPr/>
        <a:lstStyle/>
        <a:p>
          <a:endParaRPr lang="it-IT"/>
        </a:p>
      </dgm:t>
    </dgm:pt>
    <dgm:pt modelId="{2372AB28-D887-4179-84CA-1A64CC4247A8}">
      <dgm:prSet phldrT="[Testo]" custT="1"/>
      <dgm:spPr/>
      <dgm:t>
        <a:bodyPr/>
        <a:lstStyle/>
        <a:p>
          <a:pPr algn="just"/>
          <a:endParaRPr lang="it-IT" sz="2400" dirty="0"/>
        </a:p>
      </dgm:t>
    </dgm:pt>
    <dgm:pt modelId="{A94BBF3E-B493-4CEB-92AC-2B82600C96AE}" type="parTrans" cxnId="{C355A202-3C5C-4D3D-8032-608A9B224020}">
      <dgm:prSet/>
      <dgm:spPr/>
      <dgm:t>
        <a:bodyPr/>
        <a:lstStyle/>
        <a:p>
          <a:endParaRPr lang="it-IT"/>
        </a:p>
      </dgm:t>
    </dgm:pt>
    <dgm:pt modelId="{A79963BB-1206-43BF-A5B3-029820A81DB1}" type="sibTrans" cxnId="{C355A202-3C5C-4D3D-8032-608A9B224020}">
      <dgm:prSet/>
      <dgm:spPr/>
      <dgm:t>
        <a:bodyPr/>
        <a:lstStyle/>
        <a:p>
          <a:endParaRPr lang="it-IT"/>
        </a:p>
      </dgm:t>
    </dgm:pt>
    <dgm:pt modelId="{A9312E81-CDCE-4187-8D8C-4D9A16F0141B}">
      <dgm:prSet custT="1"/>
      <dgm:spPr/>
      <dgm:t>
        <a:bodyPr/>
        <a:lstStyle/>
        <a:p>
          <a:pPr algn="just" rtl="0"/>
          <a:r>
            <a:rPr lang="it-IT" sz="2400" dirty="0" smtClean="0"/>
            <a:t>Ripristino e recupero di elementi accessori, quali cisterne con relativo sistema di convogliamento acque, </a:t>
          </a:r>
          <a:r>
            <a:rPr lang="it-IT" sz="2400" dirty="0" err="1" smtClean="0"/>
            <a:t>neviere</a:t>
          </a:r>
          <a:r>
            <a:rPr lang="it-IT" sz="2400" dirty="0" smtClean="0"/>
            <a:t>;</a:t>
          </a:r>
          <a:endParaRPr lang="it-IT" sz="2400" dirty="0"/>
        </a:p>
      </dgm:t>
    </dgm:pt>
    <dgm:pt modelId="{BB840C9E-9649-475D-8F32-391BED922BF2}" type="parTrans" cxnId="{093D61BA-AA63-4281-BDA5-A8F6A03484D9}">
      <dgm:prSet/>
      <dgm:spPr/>
      <dgm:t>
        <a:bodyPr/>
        <a:lstStyle/>
        <a:p>
          <a:endParaRPr lang="it-IT"/>
        </a:p>
      </dgm:t>
    </dgm:pt>
    <dgm:pt modelId="{97B29AFC-85E6-4C39-ACCB-52750F54262D}" type="sibTrans" cxnId="{093D61BA-AA63-4281-BDA5-A8F6A03484D9}">
      <dgm:prSet/>
      <dgm:spPr/>
      <dgm:t>
        <a:bodyPr/>
        <a:lstStyle/>
        <a:p>
          <a:endParaRPr lang="it-IT"/>
        </a:p>
      </dgm:t>
    </dgm:pt>
    <dgm:pt modelId="{80479780-0B9A-4FC5-8A4A-6E150A8B2A8A}">
      <dgm:prSet custT="1"/>
      <dgm:spPr/>
      <dgm:t>
        <a:bodyPr/>
        <a:lstStyle/>
        <a:p>
          <a:pPr algn="just"/>
          <a:r>
            <a:rPr lang="it-IT" sz="2400" dirty="0" smtClean="0"/>
            <a:t>Ripristino e recupero di habitat naturali e semi-naturali (carnai, siepi, fasce tampone);</a:t>
          </a:r>
          <a:endParaRPr lang="it-IT" sz="2400" dirty="0"/>
        </a:p>
      </dgm:t>
    </dgm:pt>
    <dgm:pt modelId="{DD456C5E-02C1-4254-81C9-8C466F00D6F7}" type="parTrans" cxnId="{602560E2-0F0C-4C37-AEC9-BF4E681F2FD1}">
      <dgm:prSet/>
      <dgm:spPr/>
      <dgm:t>
        <a:bodyPr/>
        <a:lstStyle/>
        <a:p>
          <a:endParaRPr lang="it-IT"/>
        </a:p>
      </dgm:t>
    </dgm:pt>
    <dgm:pt modelId="{BE257551-ABCF-4A90-87D8-D6E48E250583}" type="sibTrans" cxnId="{602560E2-0F0C-4C37-AEC9-BF4E681F2FD1}">
      <dgm:prSet/>
      <dgm:spPr/>
      <dgm:t>
        <a:bodyPr/>
        <a:lstStyle/>
        <a:p>
          <a:endParaRPr lang="it-IT"/>
        </a:p>
      </dgm:t>
    </dgm:pt>
    <dgm:pt modelId="{A6B40B91-9BFA-45A3-8A73-9EA891966BCA}">
      <dgm:prSet custT="1"/>
      <dgm:spPr/>
      <dgm:t>
        <a:bodyPr/>
        <a:lstStyle/>
        <a:p>
          <a:pPr algn="just"/>
          <a:r>
            <a:rPr lang="it-IT" sz="2400" dirty="0" smtClean="0"/>
            <a:t>Ripristino e recupero di sorgenti e piccole zone umide permanenti e temporanee;</a:t>
          </a:r>
          <a:endParaRPr lang="it-IT" sz="2400" dirty="0"/>
        </a:p>
      </dgm:t>
    </dgm:pt>
    <dgm:pt modelId="{30769BC3-F215-4384-A17F-9972E10DBB95}" type="parTrans" cxnId="{496F3863-9A49-479A-B66D-ED0FBF9E1515}">
      <dgm:prSet/>
      <dgm:spPr/>
      <dgm:t>
        <a:bodyPr/>
        <a:lstStyle/>
        <a:p>
          <a:endParaRPr lang="it-IT"/>
        </a:p>
      </dgm:t>
    </dgm:pt>
    <dgm:pt modelId="{24892304-3D6A-4081-8541-D3C4E5C87721}" type="sibTrans" cxnId="{496F3863-9A49-479A-B66D-ED0FBF9E1515}">
      <dgm:prSet/>
      <dgm:spPr/>
      <dgm:t>
        <a:bodyPr/>
        <a:lstStyle/>
        <a:p>
          <a:endParaRPr lang="it-IT"/>
        </a:p>
      </dgm:t>
    </dgm:pt>
    <dgm:pt modelId="{CDFE86E6-9183-4A34-BC21-5387B30919B6}">
      <dgm:prSet custT="1"/>
      <dgm:spPr/>
      <dgm:t>
        <a:bodyPr/>
        <a:lstStyle/>
        <a:p>
          <a:pPr algn="just"/>
          <a:r>
            <a:rPr lang="it-IT" sz="2400" dirty="0" smtClean="0"/>
            <a:t>Realizzazione e ripristino di recinzione per la riduzione dei conflitti tra zootecnia estensiva e predatori.</a:t>
          </a:r>
          <a:endParaRPr lang="it-IT" sz="2400" dirty="0"/>
        </a:p>
      </dgm:t>
    </dgm:pt>
    <dgm:pt modelId="{283B469A-6533-418D-8DD9-91915D116CD3}" type="parTrans" cxnId="{B2C194A8-4403-4931-A048-579D1AB2D383}">
      <dgm:prSet/>
      <dgm:spPr/>
      <dgm:t>
        <a:bodyPr/>
        <a:lstStyle/>
        <a:p>
          <a:endParaRPr lang="it-IT"/>
        </a:p>
      </dgm:t>
    </dgm:pt>
    <dgm:pt modelId="{02BDF2D5-BEC6-4537-9FD7-8F3B4BA9A69A}" type="sibTrans" cxnId="{B2C194A8-4403-4931-A048-579D1AB2D383}">
      <dgm:prSet/>
      <dgm:spPr/>
      <dgm:t>
        <a:bodyPr/>
        <a:lstStyle/>
        <a:p>
          <a:endParaRPr lang="it-IT"/>
        </a:p>
      </dgm:t>
    </dgm:pt>
    <dgm:pt modelId="{C892B8C0-0306-401A-B331-793546A725B0}" type="pres">
      <dgm:prSet presAssocID="{12189E7D-788A-447E-81AE-B4EA929B64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71EFCC1-9800-495E-8756-5B6C2DEED902}" type="pres">
      <dgm:prSet presAssocID="{DD7DFF41-71E5-4588-8C53-1A4FEB72F4FB}" presName="linNode" presStyleCnt="0"/>
      <dgm:spPr/>
      <dgm:t>
        <a:bodyPr/>
        <a:lstStyle/>
        <a:p>
          <a:endParaRPr lang="it-IT"/>
        </a:p>
      </dgm:t>
    </dgm:pt>
    <dgm:pt modelId="{5E2EB443-4C88-41E2-BBE5-599192070D4B}" type="pres">
      <dgm:prSet presAssocID="{DD7DFF41-71E5-4588-8C53-1A4FEB72F4FB}" presName="parentText" presStyleLbl="node1" presStyleIdx="0" presStyleCnt="1" custScaleX="83079" custScaleY="4390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ECD1AF-F4C9-43D1-8FA2-475FFD6D30EA}" type="pres">
      <dgm:prSet presAssocID="{DD7DFF41-71E5-4588-8C53-1A4FEB72F4FB}" presName="descendantText" presStyleLbl="alignAccFollowNode1" presStyleIdx="0" presStyleCnt="1" custScaleX="172044" custScaleY="12512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661FCB4-C894-471C-BF9C-7FD915FCAF3B}" type="presOf" srcId="{CDFE86E6-9183-4A34-BC21-5387B30919B6}" destId="{2BECD1AF-F4C9-43D1-8FA2-475FFD6D30EA}" srcOrd="0" destOrd="4" presId="urn:microsoft.com/office/officeart/2005/8/layout/vList5"/>
    <dgm:cxn modelId="{602560E2-0F0C-4C37-AEC9-BF4E681F2FD1}" srcId="{DD7DFF41-71E5-4588-8C53-1A4FEB72F4FB}" destId="{80479780-0B9A-4FC5-8A4A-6E150A8B2A8A}" srcOrd="2" destOrd="0" parTransId="{DD456C5E-02C1-4254-81C9-8C466F00D6F7}" sibTransId="{BE257551-ABCF-4A90-87D8-D6E48E250583}"/>
    <dgm:cxn modelId="{99BFA5FA-7DEE-4A28-8954-F99E67A64182}" type="presOf" srcId="{12189E7D-788A-447E-81AE-B4EA929B6429}" destId="{C892B8C0-0306-401A-B331-793546A725B0}" srcOrd="0" destOrd="0" presId="urn:microsoft.com/office/officeart/2005/8/layout/vList5"/>
    <dgm:cxn modelId="{B2C194A8-4403-4931-A048-579D1AB2D383}" srcId="{DD7DFF41-71E5-4588-8C53-1A4FEB72F4FB}" destId="{CDFE86E6-9183-4A34-BC21-5387B30919B6}" srcOrd="4" destOrd="0" parTransId="{283B469A-6533-418D-8DD9-91915D116CD3}" sibTransId="{02BDF2D5-BEC6-4537-9FD7-8F3B4BA9A69A}"/>
    <dgm:cxn modelId="{093D61BA-AA63-4281-BDA5-A8F6A03484D9}" srcId="{DD7DFF41-71E5-4588-8C53-1A4FEB72F4FB}" destId="{A9312E81-CDCE-4187-8D8C-4D9A16F0141B}" srcOrd="1" destOrd="0" parTransId="{BB840C9E-9649-475D-8F32-391BED922BF2}" sibTransId="{97B29AFC-85E6-4C39-ACCB-52750F54262D}"/>
    <dgm:cxn modelId="{C3975F7D-BFCE-4011-937E-149B38F7607A}" type="presOf" srcId="{DD7DFF41-71E5-4588-8C53-1A4FEB72F4FB}" destId="{5E2EB443-4C88-41E2-BBE5-599192070D4B}" srcOrd="0" destOrd="0" presId="urn:microsoft.com/office/officeart/2005/8/layout/vList5"/>
    <dgm:cxn modelId="{01972AE9-5D82-408D-9A99-E2D3BAB5D524}" srcId="{12189E7D-788A-447E-81AE-B4EA929B6429}" destId="{DD7DFF41-71E5-4588-8C53-1A4FEB72F4FB}" srcOrd="0" destOrd="0" parTransId="{5CA1A489-69AF-445A-B175-BD45E1AE9855}" sibTransId="{C5062D56-B330-4302-BD5A-DBF29E8D6284}"/>
    <dgm:cxn modelId="{496F3863-9A49-479A-B66D-ED0FBF9E1515}" srcId="{DD7DFF41-71E5-4588-8C53-1A4FEB72F4FB}" destId="{A6B40B91-9BFA-45A3-8A73-9EA891966BCA}" srcOrd="3" destOrd="0" parTransId="{30769BC3-F215-4384-A17F-9972E10DBB95}" sibTransId="{24892304-3D6A-4081-8541-D3C4E5C87721}"/>
    <dgm:cxn modelId="{5EF30C12-3010-427A-A479-74983DBA823A}" type="presOf" srcId="{80479780-0B9A-4FC5-8A4A-6E150A8B2A8A}" destId="{2BECD1AF-F4C9-43D1-8FA2-475FFD6D30EA}" srcOrd="0" destOrd="2" presId="urn:microsoft.com/office/officeart/2005/8/layout/vList5"/>
    <dgm:cxn modelId="{438015AC-6F82-4D2E-9894-8A126AD0EC7B}" type="presOf" srcId="{2372AB28-D887-4179-84CA-1A64CC4247A8}" destId="{2BECD1AF-F4C9-43D1-8FA2-475FFD6D30EA}" srcOrd="0" destOrd="0" presId="urn:microsoft.com/office/officeart/2005/8/layout/vList5"/>
    <dgm:cxn modelId="{C355A202-3C5C-4D3D-8032-608A9B224020}" srcId="{DD7DFF41-71E5-4588-8C53-1A4FEB72F4FB}" destId="{2372AB28-D887-4179-84CA-1A64CC4247A8}" srcOrd="0" destOrd="0" parTransId="{A94BBF3E-B493-4CEB-92AC-2B82600C96AE}" sibTransId="{A79963BB-1206-43BF-A5B3-029820A81DB1}"/>
    <dgm:cxn modelId="{1D5A5BAE-B12E-4FB1-B7C2-6B7550D7F533}" type="presOf" srcId="{A6B40B91-9BFA-45A3-8A73-9EA891966BCA}" destId="{2BECD1AF-F4C9-43D1-8FA2-475FFD6D30EA}" srcOrd="0" destOrd="3" presId="urn:microsoft.com/office/officeart/2005/8/layout/vList5"/>
    <dgm:cxn modelId="{AE1C6EE2-7030-4D03-9E68-4AE1CC001B5A}" type="presOf" srcId="{A9312E81-CDCE-4187-8D8C-4D9A16F0141B}" destId="{2BECD1AF-F4C9-43D1-8FA2-475FFD6D30EA}" srcOrd="0" destOrd="1" presId="urn:microsoft.com/office/officeart/2005/8/layout/vList5"/>
    <dgm:cxn modelId="{33B82300-56C8-4A3D-BB8D-6EDB8E4EC52B}" type="presParOf" srcId="{C892B8C0-0306-401A-B331-793546A725B0}" destId="{571EFCC1-9800-495E-8756-5B6C2DEED902}" srcOrd="0" destOrd="0" presId="urn:microsoft.com/office/officeart/2005/8/layout/vList5"/>
    <dgm:cxn modelId="{62654E3C-DF1C-42BC-8D04-2B1263508B72}" type="presParOf" srcId="{571EFCC1-9800-495E-8756-5B6C2DEED902}" destId="{5E2EB443-4C88-41E2-BBE5-599192070D4B}" srcOrd="0" destOrd="0" presId="urn:microsoft.com/office/officeart/2005/8/layout/vList5"/>
    <dgm:cxn modelId="{97A887F8-02E5-46EF-BCED-6DAD004325CF}" type="presParOf" srcId="{571EFCC1-9800-495E-8756-5B6C2DEED902}" destId="{2BECD1AF-F4C9-43D1-8FA2-475FFD6D30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AAB31F-EFF1-46AD-B21A-75629A876732}" type="doc">
      <dgm:prSet loTypeId="urn:microsoft.com/office/officeart/2008/layout/Lin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it-IT"/>
        </a:p>
      </dgm:t>
    </dgm:pt>
    <dgm:pt modelId="{431E6D71-C654-49AC-AB43-704CEF93C09E}">
      <dgm:prSet custT="1"/>
      <dgm:spPr/>
      <dgm:t>
        <a:bodyPr anchor="ctr"/>
        <a:lstStyle/>
        <a:p>
          <a:pPr algn="just"/>
          <a:endParaRPr lang="it-IT" sz="1400" b="1" dirty="0" smtClean="0">
            <a:solidFill>
              <a:srgbClr val="FF0000"/>
            </a:solidFill>
          </a:endParaRPr>
        </a:p>
        <a:p>
          <a:pPr algn="just"/>
          <a:r>
            <a:rPr lang="it-IT" sz="1800" b="1" dirty="0" smtClean="0">
              <a:solidFill>
                <a:srgbClr val="FF0000"/>
              </a:solidFill>
            </a:rPr>
            <a:t>- Non superare la volumetria massima di intervento di 1.500 </a:t>
          </a:r>
          <a:r>
            <a:rPr lang="it-IT" sz="1800" b="1" dirty="0" err="1" smtClean="0">
              <a:solidFill>
                <a:srgbClr val="FF0000"/>
              </a:solidFill>
            </a:rPr>
            <a:t>mc</a:t>
          </a:r>
          <a:r>
            <a:rPr lang="it-IT" sz="1800" b="1" baseline="30000" dirty="0" smtClean="0">
              <a:solidFill>
                <a:srgbClr val="FF0000"/>
              </a:solidFill>
            </a:rPr>
            <a:t> </a:t>
          </a:r>
          <a:r>
            <a:rPr lang="it-IT" sz="1800" b="1" dirty="0" smtClean="0">
              <a:solidFill>
                <a:srgbClr val="FF0000"/>
              </a:solidFill>
            </a:rPr>
            <a:t>(metri cubi)</a:t>
          </a:r>
          <a:endParaRPr lang="it-IT" sz="1800" b="1" dirty="0">
            <a:solidFill>
              <a:srgbClr val="FF0000"/>
            </a:solidFill>
          </a:endParaRPr>
        </a:p>
      </dgm:t>
    </dgm:pt>
    <dgm:pt modelId="{1E95A950-C0B1-464F-B3B8-B66267B5DA1F}" type="parTrans" cxnId="{7C331A35-87B5-43A9-B7F3-44257EFC0640}">
      <dgm:prSet/>
      <dgm:spPr/>
      <dgm:t>
        <a:bodyPr/>
        <a:lstStyle/>
        <a:p>
          <a:endParaRPr lang="it-IT"/>
        </a:p>
      </dgm:t>
    </dgm:pt>
    <dgm:pt modelId="{673F9C45-837D-49D0-A2EF-25F43858EFF9}" type="sibTrans" cxnId="{7C331A35-87B5-43A9-B7F3-44257EFC0640}">
      <dgm:prSet/>
      <dgm:spPr/>
      <dgm:t>
        <a:bodyPr/>
        <a:lstStyle/>
        <a:p>
          <a:endParaRPr lang="it-IT"/>
        </a:p>
      </dgm:t>
    </dgm:pt>
    <dgm:pt modelId="{39B7C451-B886-430D-9B25-91604DD068D4}">
      <dgm:prSet phldrT="[Testo]" custT="1"/>
      <dgm:spPr/>
      <dgm:t>
        <a:bodyPr vert="vert" anchor="ctr"/>
        <a:lstStyle/>
        <a:p>
          <a:pPr algn="ctr">
            <a:spcAft>
              <a:spcPts val="0"/>
            </a:spcAft>
          </a:pPr>
          <a:endParaRPr lang="it-IT" sz="2800" b="1" dirty="0"/>
        </a:p>
      </dgm:t>
    </dgm:pt>
    <dgm:pt modelId="{806D877B-E7F2-454B-90B1-AFB9B675ADE6}" type="sibTrans" cxnId="{76EA9731-EE9E-4D03-9606-C42A8F33FCC5}">
      <dgm:prSet/>
      <dgm:spPr/>
      <dgm:t>
        <a:bodyPr/>
        <a:lstStyle/>
        <a:p>
          <a:endParaRPr lang="it-IT"/>
        </a:p>
      </dgm:t>
    </dgm:pt>
    <dgm:pt modelId="{87595867-B545-46B5-960B-830A9E120A13}" type="parTrans" cxnId="{76EA9731-EE9E-4D03-9606-C42A8F33FCC5}">
      <dgm:prSet/>
      <dgm:spPr/>
      <dgm:t>
        <a:bodyPr/>
        <a:lstStyle/>
        <a:p>
          <a:endParaRPr lang="it-IT"/>
        </a:p>
      </dgm:t>
    </dgm:pt>
    <dgm:pt modelId="{33C53CBB-49A3-4AC1-AEC5-CF3831F202F5}">
      <dgm:prSet phldrT="[Testo]" custT="1"/>
      <dgm:spPr/>
      <dgm:t>
        <a:bodyPr anchor="ctr"/>
        <a:lstStyle/>
        <a:p>
          <a:pPr algn="just"/>
          <a:r>
            <a:rPr lang="it-IT" sz="1800" dirty="0" smtClean="0"/>
            <a:t>- Sono esclusi dai benefici i soggetti che hanno già beneficiato di aiuti ai sensi della misura 216 azione 1 del PSR 2007-2013 per interventi con volumetria  superiore a  1.500 metri cubi. </a:t>
          </a:r>
        </a:p>
        <a:p>
          <a:pPr algn="just"/>
          <a:r>
            <a:rPr lang="it-IT" sz="1800" dirty="0" smtClean="0"/>
            <a:t>Chi ha beneficiato di aiuti ai sensi della Misura 216 per interventi con volumetria inferiore a 1500 </a:t>
          </a:r>
          <a:r>
            <a:rPr lang="it-IT" sz="1800" dirty="0" err="1" smtClean="0"/>
            <a:t>mc</a:t>
          </a:r>
          <a:r>
            <a:rPr lang="it-IT" sz="1800" dirty="0" smtClean="0"/>
            <a:t> può partecipare all’Avviso per la quota residua.</a:t>
          </a:r>
        </a:p>
      </dgm:t>
    </dgm:pt>
    <dgm:pt modelId="{706A8131-F701-49E8-8635-92808FD2C189}" type="sibTrans" cxnId="{9BD13DD7-D676-4ED5-9136-B68D20F73611}">
      <dgm:prSet/>
      <dgm:spPr/>
      <dgm:t>
        <a:bodyPr/>
        <a:lstStyle/>
        <a:p>
          <a:endParaRPr lang="it-IT"/>
        </a:p>
      </dgm:t>
    </dgm:pt>
    <dgm:pt modelId="{E0C2E84B-EDEF-419A-964A-9860C8C25C2A}" type="parTrans" cxnId="{9BD13DD7-D676-4ED5-9136-B68D20F73611}">
      <dgm:prSet/>
      <dgm:spPr/>
      <dgm:t>
        <a:bodyPr/>
        <a:lstStyle/>
        <a:p>
          <a:endParaRPr lang="it-IT"/>
        </a:p>
      </dgm:t>
    </dgm:pt>
    <dgm:pt modelId="{0DC19C23-3327-462C-931B-FCF59C299CF9}" type="pres">
      <dgm:prSet presAssocID="{A4AAB31F-EFF1-46AD-B21A-75629A87673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4C4B3A5-7910-4852-8EFF-93A91FC51AB5}" type="pres">
      <dgm:prSet presAssocID="{39B7C451-B886-430D-9B25-91604DD068D4}" presName="thickLine" presStyleLbl="alignNode1" presStyleIdx="0" presStyleCnt="1"/>
      <dgm:spPr/>
      <dgm:t>
        <a:bodyPr/>
        <a:lstStyle/>
        <a:p>
          <a:endParaRPr lang="it-IT"/>
        </a:p>
      </dgm:t>
    </dgm:pt>
    <dgm:pt modelId="{41F55237-9FBF-41A0-83AE-46BAD734087A}" type="pres">
      <dgm:prSet presAssocID="{39B7C451-B886-430D-9B25-91604DD068D4}" presName="horz1" presStyleCnt="0"/>
      <dgm:spPr/>
      <dgm:t>
        <a:bodyPr/>
        <a:lstStyle/>
        <a:p>
          <a:endParaRPr lang="it-IT"/>
        </a:p>
      </dgm:t>
    </dgm:pt>
    <dgm:pt modelId="{E25F38EA-9A65-4EC9-BA0D-C3FB10C604D3}" type="pres">
      <dgm:prSet presAssocID="{39B7C451-B886-430D-9B25-91604DD068D4}" presName="tx1" presStyleLbl="revTx" presStyleIdx="0" presStyleCnt="3" custAng="10800000" custScaleY="100098"/>
      <dgm:spPr/>
      <dgm:t>
        <a:bodyPr/>
        <a:lstStyle/>
        <a:p>
          <a:endParaRPr lang="it-IT"/>
        </a:p>
      </dgm:t>
    </dgm:pt>
    <dgm:pt modelId="{8750E07C-49C2-4613-9839-527FAA467D69}" type="pres">
      <dgm:prSet presAssocID="{39B7C451-B886-430D-9B25-91604DD068D4}" presName="vert1" presStyleCnt="0"/>
      <dgm:spPr/>
      <dgm:t>
        <a:bodyPr/>
        <a:lstStyle/>
        <a:p>
          <a:endParaRPr lang="it-IT"/>
        </a:p>
      </dgm:t>
    </dgm:pt>
    <dgm:pt modelId="{050193C0-6F2A-47BC-B6F5-B6399A364F45}" type="pres">
      <dgm:prSet presAssocID="{431E6D71-C654-49AC-AB43-704CEF93C09E}" presName="vertSpace2a" presStyleCnt="0"/>
      <dgm:spPr/>
    </dgm:pt>
    <dgm:pt modelId="{7A82E5CA-5035-4E33-8601-3FB59140BDDB}" type="pres">
      <dgm:prSet presAssocID="{431E6D71-C654-49AC-AB43-704CEF93C09E}" presName="horz2" presStyleCnt="0"/>
      <dgm:spPr/>
      <dgm:t>
        <a:bodyPr/>
        <a:lstStyle/>
        <a:p>
          <a:endParaRPr lang="it-IT"/>
        </a:p>
      </dgm:t>
    </dgm:pt>
    <dgm:pt modelId="{1B70F8F9-63B6-4DD6-9E90-24DA12E9A190}" type="pres">
      <dgm:prSet presAssocID="{431E6D71-C654-49AC-AB43-704CEF93C09E}" presName="horzSpace2" presStyleCnt="0"/>
      <dgm:spPr/>
      <dgm:t>
        <a:bodyPr/>
        <a:lstStyle/>
        <a:p>
          <a:endParaRPr lang="it-IT"/>
        </a:p>
      </dgm:t>
    </dgm:pt>
    <dgm:pt modelId="{6CD3DE0C-F98C-4BE0-9D53-5D77F574C0C4}" type="pres">
      <dgm:prSet presAssocID="{431E6D71-C654-49AC-AB43-704CEF93C09E}" presName="tx2" presStyleLbl="revTx" presStyleIdx="1" presStyleCnt="3" custScaleY="19192" custLinFactNeighborX="-2220" custLinFactNeighborY="8429"/>
      <dgm:spPr/>
      <dgm:t>
        <a:bodyPr/>
        <a:lstStyle/>
        <a:p>
          <a:endParaRPr lang="it-IT"/>
        </a:p>
      </dgm:t>
    </dgm:pt>
    <dgm:pt modelId="{083F801F-4C28-4F35-9034-F45B0ED9B4B4}" type="pres">
      <dgm:prSet presAssocID="{431E6D71-C654-49AC-AB43-704CEF93C09E}" presName="vert2" presStyleCnt="0"/>
      <dgm:spPr/>
      <dgm:t>
        <a:bodyPr/>
        <a:lstStyle/>
        <a:p>
          <a:endParaRPr lang="it-IT"/>
        </a:p>
      </dgm:t>
    </dgm:pt>
    <dgm:pt modelId="{FEC2DDE7-7C8C-4300-9626-9DE178DD382F}" type="pres">
      <dgm:prSet presAssocID="{431E6D71-C654-49AC-AB43-704CEF93C09E}" presName="thinLine2b" presStyleLbl="callout" presStyleIdx="0" presStyleCnt="2" custLinFactY="-400000" custLinFactNeighborX="-303" custLinFactNeighborY="-481559"/>
      <dgm:spPr/>
      <dgm:t>
        <a:bodyPr/>
        <a:lstStyle/>
        <a:p>
          <a:endParaRPr lang="it-IT"/>
        </a:p>
      </dgm:t>
    </dgm:pt>
    <dgm:pt modelId="{C782C77F-47E2-42C0-9106-A396799D0C66}" type="pres">
      <dgm:prSet presAssocID="{431E6D71-C654-49AC-AB43-704CEF93C09E}" presName="vertSpace2b" presStyleCnt="0"/>
      <dgm:spPr/>
      <dgm:t>
        <a:bodyPr/>
        <a:lstStyle/>
        <a:p>
          <a:endParaRPr lang="it-IT"/>
        </a:p>
      </dgm:t>
    </dgm:pt>
    <dgm:pt modelId="{29BA5FE0-B10F-49E9-97A0-F2BB8700DCEE}" type="pres">
      <dgm:prSet presAssocID="{33C53CBB-49A3-4AC1-AEC5-CF3831F202F5}" presName="horz2" presStyleCnt="0"/>
      <dgm:spPr/>
      <dgm:t>
        <a:bodyPr/>
        <a:lstStyle/>
        <a:p>
          <a:endParaRPr lang="it-IT"/>
        </a:p>
      </dgm:t>
    </dgm:pt>
    <dgm:pt modelId="{8B88A4EF-7D91-424C-A534-E0B1CFD2AB29}" type="pres">
      <dgm:prSet presAssocID="{33C53CBB-49A3-4AC1-AEC5-CF3831F202F5}" presName="horzSpace2" presStyleCnt="0"/>
      <dgm:spPr/>
      <dgm:t>
        <a:bodyPr/>
        <a:lstStyle/>
        <a:p>
          <a:endParaRPr lang="it-IT"/>
        </a:p>
      </dgm:t>
    </dgm:pt>
    <dgm:pt modelId="{E3D5D369-C8D2-4EF0-A079-ACB29DF2CB07}" type="pres">
      <dgm:prSet presAssocID="{33C53CBB-49A3-4AC1-AEC5-CF3831F202F5}" presName="tx2" presStyleLbl="revTx" presStyleIdx="2" presStyleCnt="3" custScaleY="55465" custLinFactNeighborX="-2220" custLinFactNeighborY="60"/>
      <dgm:spPr/>
      <dgm:t>
        <a:bodyPr/>
        <a:lstStyle/>
        <a:p>
          <a:endParaRPr lang="it-IT"/>
        </a:p>
      </dgm:t>
    </dgm:pt>
    <dgm:pt modelId="{34A4E147-07DD-4C13-AFFF-8752F12C17A5}" type="pres">
      <dgm:prSet presAssocID="{33C53CBB-49A3-4AC1-AEC5-CF3831F202F5}" presName="vert2" presStyleCnt="0"/>
      <dgm:spPr/>
      <dgm:t>
        <a:bodyPr/>
        <a:lstStyle/>
        <a:p>
          <a:endParaRPr lang="it-IT"/>
        </a:p>
      </dgm:t>
    </dgm:pt>
    <dgm:pt modelId="{D168A6AD-EB21-457C-9609-B0FD2DC04528}" type="pres">
      <dgm:prSet presAssocID="{33C53CBB-49A3-4AC1-AEC5-CF3831F202F5}" presName="thinLine2b" presStyleLbl="callout" presStyleIdx="1" presStyleCnt="2" custLinFactY="-859506" custLinFactNeighborX="122" custLinFactNeighborY="-900000"/>
      <dgm:spPr/>
      <dgm:t>
        <a:bodyPr/>
        <a:lstStyle/>
        <a:p>
          <a:endParaRPr lang="it-IT"/>
        </a:p>
      </dgm:t>
    </dgm:pt>
    <dgm:pt modelId="{C7E73F3F-81AA-4025-B297-DF1847CA5C71}" type="pres">
      <dgm:prSet presAssocID="{33C53CBB-49A3-4AC1-AEC5-CF3831F202F5}" presName="vertSpace2b" presStyleCnt="0"/>
      <dgm:spPr/>
      <dgm:t>
        <a:bodyPr/>
        <a:lstStyle/>
        <a:p>
          <a:endParaRPr lang="it-IT"/>
        </a:p>
      </dgm:t>
    </dgm:pt>
  </dgm:ptLst>
  <dgm:cxnLst>
    <dgm:cxn modelId="{9BD13DD7-D676-4ED5-9136-B68D20F73611}" srcId="{39B7C451-B886-430D-9B25-91604DD068D4}" destId="{33C53CBB-49A3-4AC1-AEC5-CF3831F202F5}" srcOrd="1" destOrd="0" parTransId="{E0C2E84B-EDEF-419A-964A-9860C8C25C2A}" sibTransId="{706A8131-F701-49E8-8635-92808FD2C189}"/>
    <dgm:cxn modelId="{9A3C8972-7016-4C8C-9906-909D84B32A12}" type="presOf" srcId="{431E6D71-C654-49AC-AB43-704CEF93C09E}" destId="{6CD3DE0C-F98C-4BE0-9D53-5D77F574C0C4}" srcOrd="0" destOrd="0" presId="urn:microsoft.com/office/officeart/2008/layout/LinedList"/>
    <dgm:cxn modelId="{A5056868-DBE3-4BF2-9D1C-A283E5BA0E7E}" type="presOf" srcId="{39B7C451-B886-430D-9B25-91604DD068D4}" destId="{E25F38EA-9A65-4EC9-BA0D-C3FB10C604D3}" srcOrd="0" destOrd="0" presId="urn:microsoft.com/office/officeart/2008/layout/LinedList"/>
    <dgm:cxn modelId="{6122DEB7-E874-4A84-A255-2F017E490726}" type="presOf" srcId="{33C53CBB-49A3-4AC1-AEC5-CF3831F202F5}" destId="{E3D5D369-C8D2-4EF0-A079-ACB29DF2CB07}" srcOrd="0" destOrd="0" presId="urn:microsoft.com/office/officeart/2008/layout/LinedList"/>
    <dgm:cxn modelId="{9B07E1A9-B40C-41DD-B65B-F33E3AB07C45}" type="presOf" srcId="{A4AAB31F-EFF1-46AD-B21A-75629A876732}" destId="{0DC19C23-3327-462C-931B-FCF59C299CF9}" srcOrd="0" destOrd="0" presId="urn:microsoft.com/office/officeart/2008/layout/LinedList"/>
    <dgm:cxn modelId="{76EA9731-EE9E-4D03-9606-C42A8F33FCC5}" srcId="{A4AAB31F-EFF1-46AD-B21A-75629A876732}" destId="{39B7C451-B886-430D-9B25-91604DD068D4}" srcOrd="0" destOrd="0" parTransId="{87595867-B545-46B5-960B-830A9E120A13}" sibTransId="{806D877B-E7F2-454B-90B1-AFB9B675ADE6}"/>
    <dgm:cxn modelId="{7C331A35-87B5-43A9-B7F3-44257EFC0640}" srcId="{39B7C451-B886-430D-9B25-91604DD068D4}" destId="{431E6D71-C654-49AC-AB43-704CEF93C09E}" srcOrd="0" destOrd="0" parTransId="{1E95A950-C0B1-464F-B3B8-B66267B5DA1F}" sibTransId="{673F9C45-837D-49D0-A2EF-25F43858EFF9}"/>
    <dgm:cxn modelId="{BE04FEB0-86F0-4678-8246-49F7483C4625}" type="presParOf" srcId="{0DC19C23-3327-462C-931B-FCF59C299CF9}" destId="{64C4B3A5-7910-4852-8EFF-93A91FC51AB5}" srcOrd="0" destOrd="0" presId="urn:microsoft.com/office/officeart/2008/layout/LinedList"/>
    <dgm:cxn modelId="{DF115D1C-F3D0-497A-8A10-8C2AAD48AB8C}" type="presParOf" srcId="{0DC19C23-3327-462C-931B-FCF59C299CF9}" destId="{41F55237-9FBF-41A0-83AE-46BAD734087A}" srcOrd="1" destOrd="0" presId="urn:microsoft.com/office/officeart/2008/layout/LinedList"/>
    <dgm:cxn modelId="{0419970E-CEF5-4A10-A248-AAA89A38C05C}" type="presParOf" srcId="{41F55237-9FBF-41A0-83AE-46BAD734087A}" destId="{E25F38EA-9A65-4EC9-BA0D-C3FB10C604D3}" srcOrd="0" destOrd="0" presId="urn:microsoft.com/office/officeart/2008/layout/LinedList"/>
    <dgm:cxn modelId="{11B345F9-106B-4D7C-8BF6-4A9D426C8DC6}" type="presParOf" srcId="{41F55237-9FBF-41A0-83AE-46BAD734087A}" destId="{8750E07C-49C2-4613-9839-527FAA467D69}" srcOrd="1" destOrd="0" presId="urn:microsoft.com/office/officeart/2008/layout/LinedList"/>
    <dgm:cxn modelId="{A27630F4-4A44-49C2-8014-233776CEF4E0}" type="presParOf" srcId="{8750E07C-49C2-4613-9839-527FAA467D69}" destId="{050193C0-6F2A-47BC-B6F5-B6399A364F45}" srcOrd="0" destOrd="0" presId="urn:microsoft.com/office/officeart/2008/layout/LinedList"/>
    <dgm:cxn modelId="{554141D3-9AC6-4AE8-90F7-A6EA718FCD0D}" type="presParOf" srcId="{8750E07C-49C2-4613-9839-527FAA467D69}" destId="{7A82E5CA-5035-4E33-8601-3FB59140BDDB}" srcOrd="1" destOrd="0" presId="urn:microsoft.com/office/officeart/2008/layout/LinedList"/>
    <dgm:cxn modelId="{CA3994F5-E3EA-4FAC-933C-1AE8A0D21B6E}" type="presParOf" srcId="{7A82E5CA-5035-4E33-8601-3FB59140BDDB}" destId="{1B70F8F9-63B6-4DD6-9E90-24DA12E9A190}" srcOrd="0" destOrd="0" presId="urn:microsoft.com/office/officeart/2008/layout/LinedList"/>
    <dgm:cxn modelId="{8E167D8F-583B-4746-B411-0FFE7398B40B}" type="presParOf" srcId="{7A82E5CA-5035-4E33-8601-3FB59140BDDB}" destId="{6CD3DE0C-F98C-4BE0-9D53-5D77F574C0C4}" srcOrd="1" destOrd="0" presId="urn:microsoft.com/office/officeart/2008/layout/LinedList"/>
    <dgm:cxn modelId="{04DF097F-217A-408D-8EA8-FAA9781E8C1B}" type="presParOf" srcId="{7A82E5CA-5035-4E33-8601-3FB59140BDDB}" destId="{083F801F-4C28-4F35-9034-F45B0ED9B4B4}" srcOrd="2" destOrd="0" presId="urn:microsoft.com/office/officeart/2008/layout/LinedList"/>
    <dgm:cxn modelId="{EC6AD0C7-4842-4DD6-8C0E-14F193CC7237}" type="presParOf" srcId="{8750E07C-49C2-4613-9839-527FAA467D69}" destId="{FEC2DDE7-7C8C-4300-9626-9DE178DD382F}" srcOrd="2" destOrd="0" presId="urn:microsoft.com/office/officeart/2008/layout/LinedList"/>
    <dgm:cxn modelId="{567B5203-4016-4AFE-A07E-BCE5AF00253C}" type="presParOf" srcId="{8750E07C-49C2-4613-9839-527FAA467D69}" destId="{C782C77F-47E2-42C0-9106-A396799D0C66}" srcOrd="3" destOrd="0" presId="urn:microsoft.com/office/officeart/2008/layout/LinedList"/>
    <dgm:cxn modelId="{56FE45FB-EC90-4EAD-BA51-FE19C8C4BE95}" type="presParOf" srcId="{8750E07C-49C2-4613-9839-527FAA467D69}" destId="{29BA5FE0-B10F-49E9-97A0-F2BB8700DCEE}" srcOrd="4" destOrd="0" presId="urn:microsoft.com/office/officeart/2008/layout/LinedList"/>
    <dgm:cxn modelId="{E58DB772-AB86-42B5-B7F5-8B5EE07A2F07}" type="presParOf" srcId="{29BA5FE0-B10F-49E9-97A0-F2BB8700DCEE}" destId="{8B88A4EF-7D91-424C-A534-E0B1CFD2AB29}" srcOrd="0" destOrd="0" presId="urn:microsoft.com/office/officeart/2008/layout/LinedList"/>
    <dgm:cxn modelId="{56DB8175-D844-4D31-AC32-642790F35D83}" type="presParOf" srcId="{29BA5FE0-B10F-49E9-97A0-F2BB8700DCEE}" destId="{E3D5D369-C8D2-4EF0-A079-ACB29DF2CB07}" srcOrd="1" destOrd="0" presId="urn:microsoft.com/office/officeart/2008/layout/LinedList"/>
    <dgm:cxn modelId="{DFBB926F-52B6-467D-AB86-7F66D891DE9A}" type="presParOf" srcId="{29BA5FE0-B10F-49E9-97A0-F2BB8700DCEE}" destId="{34A4E147-07DD-4C13-AFFF-8752F12C17A5}" srcOrd="2" destOrd="0" presId="urn:microsoft.com/office/officeart/2008/layout/LinedList"/>
    <dgm:cxn modelId="{5FEED967-BA05-4E4F-AB73-970B0B0EEA6E}" type="presParOf" srcId="{8750E07C-49C2-4613-9839-527FAA467D69}" destId="{D168A6AD-EB21-457C-9609-B0FD2DC04528}" srcOrd="5" destOrd="0" presId="urn:microsoft.com/office/officeart/2008/layout/LinedList"/>
    <dgm:cxn modelId="{FF080770-EA90-4B80-8353-E85593EF9E40}" type="presParOf" srcId="{8750E07C-49C2-4613-9839-527FAA467D69}" destId="{C7E73F3F-81AA-4025-B297-DF1847CA5C71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AAB31F-EFF1-46AD-B21A-75629A876732}" type="doc">
      <dgm:prSet loTypeId="urn:microsoft.com/office/officeart/2008/layout/Lin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it-IT"/>
        </a:p>
      </dgm:t>
    </dgm:pt>
    <dgm:pt modelId="{39B7C451-B886-430D-9B25-91604DD068D4}">
      <dgm:prSet phldrT="[Testo]" custT="1"/>
      <dgm:spPr/>
      <dgm:t>
        <a:bodyPr vert="vert" anchor="ctr"/>
        <a:lstStyle/>
        <a:p>
          <a:pPr algn="ctr">
            <a:spcAft>
              <a:spcPts val="0"/>
            </a:spcAft>
          </a:pPr>
          <a:endParaRPr lang="it-IT" sz="2800" b="1" dirty="0"/>
        </a:p>
      </dgm:t>
    </dgm:pt>
    <dgm:pt modelId="{806D877B-E7F2-454B-90B1-AFB9B675ADE6}" type="sibTrans" cxnId="{76EA9731-EE9E-4D03-9606-C42A8F33FCC5}">
      <dgm:prSet/>
      <dgm:spPr/>
      <dgm:t>
        <a:bodyPr/>
        <a:lstStyle/>
        <a:p>
          <a:endParaRPr lang="it-IT"/>
        </a:p>
      </dgm:t>
    </dgm:pt>
    <dgm:pt modelId="{87595867-B545-46B5-960B-830A9E120A13}" type="parTrans" cxnId="{76EA9731-EE9E-4D03-9606-C42A8F33FCC5}">
      <dgm:prSet/>
      <dgm:spPr/>
      <dgm:t>
        <a:bodyPr/>
        <a:lstStyle/>
        <a:p>
          <a:endParaRPr lang="it-IT"/>
        </a:p>
      </dgm:t>
    </dgm:pt>
    <dgm:pt modelId="{0DC19C23-3327-462C-931B-FCF59C299CF9}" type="pres">
      <dgm:prSet presAssocID="{A4AAB31F-EFF1-46AD-B21A-75629A87673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4C4B3A5-7910-4852-8EFF-93A91FC51AB5}" type="pres">
      <dgm:prSet presAssocID="{39B7C451-B886-430D-9B25-91604DD068D4}" presName="thickLine" presStyleLbl="alignNode1" presStyleIdx="0" presStyleCnt="1"/>
      <dgm:spPr/>
      <dgm:t>
        <a:bodyPr/>
        <a:lstStyle/>
        <a:p>
          <a:endParaRPr lang="it-IT"/>
        </a:p>
      </dgm:t>
    </dgm:pt>
    <dgm:pt modelId="{41F55237-9FBF-41A0-83AE-46BAD734087A}" type="pres">
      <dgm:prSet presAssocID="{39B7C451-B886-430D-9B25-91604DD068D4}" presName="horz1" presStyleCnt="0"/>
      <dgm:spPr/>
      <dgm:t>
        <a:bodyPr/>
        <a:lstStyle/>
        <a:p>
          <a:endParaRPr lang="it-IT"/>
        </a:p>
      </dgm:t>
    </dgm:pt>
    <dgm:pt modelId="{E25F38EA-9A65-4EC9-BA0D-C3FB10C604D3}" type="pres">
      <dgm:prSet presAssocID="{39B7C451-B886-430D-9B25-91604DD068D4}" presName="tx1" presStyleLbl="revTx" presStyleIdx="0" presStyleCnt="1" custAng="10800000" custScaleY="100098"/>
      <dgm:spPr/>
      <dgm:t>
        <a:bodyPr/>
        <a:lstStyle/>
        <a:p>
          <a:endParaRPr lang="it-IT"/>
        </a:p>
      </dgm:t>
    </dgm:pt>
    <dgm:pt modelId="{8750E07C-49C2-4613-9839-527FAA467D69}" type="pres">
      <dgm:prSet presAssocID="{39B7C451-B886-430D-9B25-91604DD068D4}" presName="vert1" presStyleCnt="0"/>
      <dgm:spPr/>
      <dgm:t>
        <a:bodyPr/>
        <a:lstStyle/>
        <a:p>
          <a:endParaRPr lang="it-IT"/>
        </a:p>
      </dgm:t>
    </dgm:pt>
  </dgm:ptLst>
  <dgm:cxnLst>
    <dgm:cxn modelId="{76EA9731-EE9E-4D03-9606-C42A8F33FCC5}" srcId="{A4AAB31F-EFF1-46AD-B21A-75629A876732}" destId="{39B7C451-B886-430D-9B25-91604DD068D4}" srcOrd="0" destOrd="0" parTransId="{87595867-B545-46B5-960B-830A9E120A13}" sibTransId="{806D877B-E7F2-454B-90B1-AFB9B675ADE6}"/>
    <dgm:cxn modelId="{73C74D30-88D3-4DB3-9F42-214F7202CACB}" type="presOf" srcId="{A4AAB31F-EFF1-46AD-B21A-75629A876732}" destId="{0DC19C23-3327-462C-931B-FCF59C299CF9}" srcOrd="0" destOrd="0" presId="urn:microsoft.com/office/officeart/2008/layout/LinedList"/>
    <dgm:cxn modelId="{0AC126D3-B904-451A-8018-10514505A850}" type="presOf" srcId="{39B7C451-B886-430D-9B25-91604DD068D4}" destId="{E25F38EA-9A65-4EC9-BA0D-C3FB10C604D3}" srcOrd="0" destOrd="0" presId="urn:microsoft.com/office/officeart/2008/layout/LinedList"/>
    <dgm:cxn modelId="{18C756DA-3A01-4F66-9B42-F3416BCD4643}" type="presParOf" srcId="{0DC19C23-3327-462C-931B-FCF59C299CF9}" destId="{64C4B3A5-7910-4852-8EFF-93A91FC51AB5}" srcOrd="0" destOrd="0" presId="urn:microsoft.com/office/officeart/2008/layout/LinedList"/>
    <dgm:cxn modelId="{D9A1F8B8-B52F-4366-9666-327FBB5B260F}" type="presParOf" srcId="{0DC19C23-3327-462C-931B-FCF59C299CF9}" destId="{41F55237-9FBF-41A0-83AE-46BAD734087A}" srcOrd="1" destOrd="0" presId="urn:microsoft.com/office/officeart/2008/layout/LinedList"/>
    <dgm:cxn modelId="{63B2CBEA-5009-43E8-A480-46038101C9C9}" type="presParOf" srcId="{41F55237-9FBF-41A0-83AE-46BAD734087A}" destId="{E25F38EA-9A65-4EC9-BA0D-C3FB10C604D3}" srcOrd="0" destOrd="0" presId="urn:microsoft.com/office/officeart/2008/layout/LinedList"/>
    <dgm:cxn modelId="{EFBE9C79-A487-428B-999D-E79E2FFB6711}" type="presParOf" srcId="{41F55237-9FBF-41A0-83AE-46BAD734087A}" destId="{8750E07C-49C2-4613-9839-527FAA467D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7DBC35-D19E-4FDF-9202-BB38D6F1D7F7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F2B5E9B0-EF12-44C4-BCD2-0FEE8ED90741}">
      <dgm:prSet phldrT="[Testo]" custT="1"/>
      <dgm:spPr/>
      <dgm:t>
        <a:bodyPr/>
        <a:lstStyle/>
        <a:p>
          <a:r>
            <a:rPr lang="it-IT" sz="2800" b="1" dirty="0" smtClean="0"/>
            <a:t>DOTAZIONE FINANZIARIA</a:t>
          </a:r>
          <a:endParaRPr lang="it-IT" sz="2800" b="1" dirty="0"/>
        </a:p>
      </dgm:t>
    </dgm:pt>
    <dgm:pt modelId="{DD2AE5C1-F89F-4CA3-A4D3-2CE7196EF3A4}" type="parTrans" cxnId="{9D472F65-F04C-4C33-8A6C-9C448C9A822B}">
      <dgm:prSet/>
      <dgm:spPr/>
      <dgm:t>
        <a:bodyPr/>
        <a:lstStyle/>
        <a:p>
          <a:endParaRPr lang="it-IT"/>
        </a:p>
      </dgm:t>
    </dgm:pt>
    <dgm:pt modelId="{A459BB18-9B36-47C9-BE82-DBF1736134B1}" type="sibTrans" cxnId="{9D472F65-F04C-4C33-8A6C-9C448C9A822B}">
      <dgm:prSet/>
      <dgm:spPr/>
      <dgm:t>
        <a:bodyPr/>
        <a:lstStyle/>
        <a:p>
          <a:endParaRPr lang="it-IT"/>
        </a:p>
      </dgm:t>
    </dgm:pt>
    <dgm:pt modelId="{77BE639E-6173-4824-8136-193EF2FE2B97}">
      <dgm:prSet phldrT="[Testo]" custT="1"/>
      <dgm:spPr/>
      <dgm:t>
        <a:bodyPr/>
        <a:lstStyle/>
        <a:p>
          <a:r>
            <a:rPr lang="it-IT" sz="2800" b="1" dirty="0" smtClean="0"/>
            <a:t>INTENSIT</a:t>
          </a:r>
          <a:r>
            <a:rPr lang="it-IT" sz="2800" b="1" dirty="0" smtClean="0">
              <a:latin typeface="Calibri"/>
            </a:rPr>
            <a:t>À AIUTO</a:t>
          </a:r>
          <a:endParaRPr lang="it-IT" sz="2800" b="1" dirty="0"/>
        </a:p>
      </dgm:t>
    </dgm:pt>
    <dgm:pt modelId="{A5D71AA2-DA2A-4A2E-9F4A-0F87360ACB0B}" type="parTrans" cxnId="{B09F8227-1EAB-4B32-A008-224D8C3AB683}">
      <dgm:prSet/>
      <dgm:spPr/>
      <dgm:t>
        <a:bodyPr/>
        <a:lstStyle/>
        <a:p>
          <a:endParaRPr lang="it-IT"/>
        </a:p>
      </dgm:t>
    </dgm:pt>
    <dgm:pt modelId="{7A55F146-B341-45CE-8E68-CEF1B0656915}" type="sibTrans" cxnId="{B09F8227-1EAB-4B32-A008-224D8C3AB683}">
      <dgm:prSet/>
      <dgm:spPr/>
      <dgm:t>
        <a:bodyPr/>
        <a:lstStyle/>
        <a:p>
          <a:endParaRPr lang="it-IT"/>
        </a:p>
      </dgm:t>
    </dgm:pt>
    <dgm:pt modelId="{B8853513-5BDF-4173-A6AA-C737DD477556}">
      <dgm:prSet phldrT="[Testo]" custT="1"/>
      <dgm:spPr/>
      <dgm:t>
        <a:bodyPr/>
        <a:lstStyle/>
        <a:p>
          <a:r>
            <a:rPr lang="it-IT" sz="2400" b="1" dirty="0" smtClean="0"/>
            <a:t>VOLUME INVESTIMENTO</a:t>
          </a:r>
          <a:endParaRPr lang="it-IT" sz="2400" b="1" dirty="0"/>
        </a:p>
      </dgm:t>
    </dgm:pt>
    <dgm:pt modelId="{488E2D85-7442-4E07-BF13-FF4F7247B647}" type="parTrans" cxnId="{8CD4C560-E193-4120-82A5-AB6EB3D587B4}">
      <dgm:prSet/>
      <dgm:spPr/>
      <dgm:t>
        <a:bodyPr/>
        <a:lstStyle/>
        <a:p>
          <a:endParaRPr lang="it-IT"/>
        </a:p>
      </dgm:t>
    </dgm:pt>
    <dgm:pt modelId="{9CDF2533-BF01-4B00-A8DF-2DEA2106DE0D}" type="sibTrans" cxnId="{8CD4C560-E193-4120-82A5-AB6EB3D587B4}">
      <dgm:prSet/>
      <dgm:spPr/>
      <dgm:t>
        <a:bodyPr/>
        <a:lstStyle/>
        <a:p>
          <a:endParaRPr lang="it-IT"/>
        </a:p>
      </dgm:t>
    </dgm:pt>
    <dgm:pt modelId="{0A11033E-1483-45DC-99E8-722D59776286}">
      <dgm:prSet phldrT="[Testo]" custT="1"/>
      <dgm:spPr/>
      <dgm:t>
        <a:bodyPr/>
        <a:lstStyle/>
        <a:p>
          <a:pPr marL="0" indent="0">
            <a:spcAft>
              <a:spcPct val="15000"/>
            </a:spcAft>
          </a:pPr>
          <a:r>
            <a:rPr lang="it-IT" sz="1800" dirty="0" smtClean="0"/>
            <a:t>Operazione A: massimo ammissibile rapportato ai 1500 </a:t>
          </a:r>
          <a:r>
            <a:rPr lang="it-IT" sz="1800" dirty="0" err="1" smtClean="0"/>
            <a:t>mc</a:t>
          </a:r>
          <a:endParaRPr lang="it-IT" sz="1800" b="1" dirty="0"/>
        </a:p>
      </dgm:t>
    </dgm:pt>
    <dgm:pt modelId="{97645646-0545-4DD0-B5C5-7A1DEDA8113C}" type="parTrans" cxnId="{0C7A276B-BA2A-40E8-BF23-780FDC00F291}">
      <dgm:prSet/>
      <dgm:spPr/>
      <dgm:t>
        <a:bodyPr/>
        <a:lstStyle/>
        <a:p>
          <a:endParaRPr lang="it-IT"/>
        </a:p>
      </dgm:t>
    </dgm:pt>
    <dgm:pt modelId="{4653E5EE-8626-4365-963D-3A834FC2315E}" type="sibTrans" cxnId="{0C7A276B-BA2A-40E8-BF23-780FDC00F291}">
      <dgm:prSet/>
      <dgm:spPr/>
      <dgm:t>
        <a:bodyPr/>
        <a:lstStyle/>
        <a:p>
          <a:endParaRPr lang="it-IT"/>
        </a:p>
      </dgm:t>
    </dgm:pt>
    <dgm:pt modelId="{4891938E-D1C8-4C72-AE30-2F0FA8F910F2}">
      <dgm:prSet custT="1"/>
      <dgm:spPr/>
      <dgm:t>
        <a:bodyPr/>
        <a:lstStyle/>
        <a:p>
          <a:pPr marL="0" indent="0" algn="l"/>
          <a:r>
            <a:rPr lang="it-IT" sz="1800" b="1" dirty="0" smtClean="0"/>
            <a:t>100% sull’importo della spesa ammessa</a:t>
          </a:r>
          <a:endParaRPr lang="it-IT" sz="1800" b="0" dirty="0"/>
        </a:p>
      </dgm:t>
    </dgm:pt>
    <dgm:pt modelId="{57B8821C-2C6C-4669-AC18-40E3C2534E3A}" type="parTrans" cxnId="{20FA2F35-0727-4D6C-8BFD-499BAD288CE9}">
      <dgm:prSet/>
      <dgm:spPr/>
      <dgm:t>
        <a:bodyPr/>
        <a:lstStyle/>
        <a:p>
          <a:endParaRPr lang="it-IT"/>
        </a:p>
      </dgm:t>
    </dgm:pt>
    <dgm:pt modelId="{15787E99-955C-4FC6-AF67-914ACBBEB37A}" type="sibTrans" cxnId="{20FA2F35-0727-4D6C-8BFD-499BAD288CE9}">
      <dgm:prSet/>
      <dgm:spPr/>
      <dgm:t>
        <a:bodyPr/>
        <a:lstStyle/>
        <a:p>
          <a:endParaRPr lang="it-IT"/>
        </a:p>
      </dgm:t>
    </dgm:pt>
    <dgm:pt modelId="{1F3EC6A6-FD3C-49E5-955E-6179C458952A}">
      <dgm:prSet phldrT="[Testo]" custT="1"/>
      <dgm:spPr/>
      <dgm:t>
        <a:bodyPr/>
        <a:lstStyle/>
        <a:p>
          <a:pPr marL="171450" indent="0">
            <a:spcAft>
              <a:spcPct val="15000"/>
            </a:spcAft>
          </a:pPr>
          <a:endParaRPr lang="it-IT" sz="1800" b="1" dirty="0"/>
        </a:p>
      </dgm:t>
    </dgm:pt>
    <dgm:pt modelId="{6378B773-A968-47AC-AAB0-D4F817EB0237}" type="parTrans" cxnId="{A70CF520-791F-44C8-91BF-1F9FA30B85B2}">
      <dgm:prSet/>
      <dgm:spPr/>
      <dgm:t>
        <a:bodyPr/>
        <a:lstStyle/>
        <a:p>
          <a:endParaRPr lang="it-IT"/>
        </a:p>
      </dgm:t>
    </dgm:pt>
    <dgm:pt modelId="{2D86D623-077D-43E4-BEA8-78F5A49F5BF5}" type="sibTrans" cxnId="{A70CF520-791F-44C8-91BF-1F9FA30B85B2}">
      <dgm:prSet/>
      <dgm:spPr/>
      <dgm:t>
        <a:bodyPr/>
        <a:lstStyle/>
        <a:p>
          <a:endParaRPr lang="it-IT"/>
        </a:p>
      </dgm:t>
    </dgm:pt>
    <dgm:pt modelId="{3F60916E-62D8-4B4A-871E-EDE1B2EFD263}">
      <dgm:prSet phldrT="[Testo]" custT="1"/>
      <dgm:spPr/>
      <dgm:t>
        <a:bodyPr/>
        <a:lstStyle/>
        <a:p>
          <a:pPr marL="4763" indent="0">
            <a:spcAft>
              <a:spcPts val="1200"/>
            </a:spcAft>
          </a:pPr>
          <a:r>
            <a:rPr lang="it-IT" sz="1800" dirty="0" smtClean="0"/>
            <a:t>Operazione B: minimo ammissibile </a:t>
          </a:r>
          <a:r>
            <a:rPr lang="it-IT" sz="1800" b="1" dirty="0" smtClean="0"/>
            <a:t>€ 5.000,00</a:t>
          </a:r>
          <a:r>
            <a:rPr lang="it-IT" sz="1800" dirty="0" smtClean="0"/>
            <a:t>; massimo ammissibile </a:t>
          </a:r>
          <a:r>
            <a:rPr lang="it-IT" sz="1800" b="1" dirty="0" smtClean="0"/>
            <a:t>€ 100.000,00</a:t>
          </a:r>
          <a:endParaRPr lang="it-IT" sz="1800" b="1" dirty="0"/>
        </a:p>
      </dgm:t>
    </dgm:pt>
    <dgm:pt modelId="{E8EE3EE7-DE0D-413E-A8B4-63A9E8ED5B16}" type="parTrans" cxnId="{4AE02CCA-04FC-4474-921B-4E89B25EAA66}">
      <dgm:prSet/>
      <dgm:spPr/>
      <dgm:t>
        <a:bodyPr/>
        <a:lstStyle/>
        <a:p>
          <a:endParaRPr lang="it-IT"/>
        </a:p>
      </dgm:t>
    </dgm:pt>
    <dgm:pt modelId="{2B0389A6-0B27-45B2-B4BD-0664DAE670E2}" type="sibTrans" cxnId="{4AE02CCA-04FC-4474-921B-4E89B25EAA66}">
      <dgm:prSet/>
      <dgm:spPr/>
      <dgm:t>
        <a:bodyPr/>
        <a:lstStyle/>
        <a:p>
          <a:endParaRPr lang="it-IT"/>
        </a:p>
      </dgm:t>
    </dgm:pt>
    <dgm:pt modelId="{57F4C6B0-5C96-4329-805C-0E23E341A031}">
      <dgm:prSet phldrT="[Testo]" custT="1"/>
      <dgm:spPr/>
      <dgm:t>
        <a:bodyPr/>
        <a:lstStyle/>
        <a:p>
          <a:pPr algn="ctr"/>
          <a:r>
            <a:rPr lang="it-IT" sz="2000" b="1" dirty="0" smtClean="0"/>
            <a:t>Operazione A: € 30.0000.000,00</a:t>
          </a:r>
          <a:endParaRPr lang="it-IT" sz="2000" b="1" dirty="0"/>
        </a:p>
      </dgm:t>
    </dgm:pt>
    <dgm:pt modelId="{736AEF05-AEB9-41FA-A48F-0A6A9FDD411A}" type="parTrans" cxnId="{5CD7ADC5-A31F-4076-A718-10BAF9E5B080}">
      <dgm:prSet/>
      <dgm:spPr/>
      <dgm:t>
        <a:bodyPr/>
        <a:lstStyle/>
        <a:p>
          <a:endParaRPr lang="it-IT"/>
        </a:p>
      </dgm:t>
    </dgm:pt>
    <dgm:pt modelId="{013255E6-1073-4682-8D7E-B494DDABEBFB}" type="sibTrans" cxnId="{5CD7ADC5-A31F-4076-A718-10BAF9E5B080}">
      <dgm:prSet/>
      <dgm:spPr/>
      <dgm:t>
        <a:bodyPr/>
        <a:lstStyle/>
        <a:p>
          <a:endParaRPr lang="it-IT"/>
        </a:p>
      </dgm:t>
    </dgm:pt>
    <dgm:pt modelId="{603BD1BC-0085-43AB-9548-4DE243FE2AEF}">
      <dgm:prSet phldrT="[Testo]" custT="1"/>
      <dgm:spPr/>
      <dgm:t>
        <a:bodyPr/>
        <a:lstStyle/>
        <a:p>
          <a:pPr algn="ctr"/>
          <a:r>
            <a:rPr lang="it-IT" sz="2000" b="1" dirty="0" smtClean="0"/>
            <a:t> Operazione B: € 10.0000.000,00</a:t>
          </a:r>
          <a:endParaRPr lang="it-IT" sz="2000" b="1" dirty="0"/>
        </a:p>
      </dgm:t>
    </dgm:pt>
    <dgm:pt modelId="{611D75A2-AD69-4E0B-B8F7-421223418865}" type="parTrans" cxnId="{9E914B21-160F-4049-A29C-8A0509F39491}">
      <dgm:prSet/>
      <dgm:spPr/>
    </dgm:pt>
    <dgm:pt modelId="{415C9C08-1FB6-4CDB-8F93-A315A1259697}" type="sibTrans" cxnId="{9E914B21-160F-4049-A29C-8A0509F39491}">
      <dgm:prSet/>
      <dgm:spPr/>
    </dgm:pt>
    <dgm:pt modelId="{D4EDCF70-A651-43C0-8B2C-AF0172A5A2E3}" type="pres">
      <dgm:prSet presAssocID="{407DBC35-D19E-4FDF-9202-BB38D6F1D7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78C734D-ACEE-43A2-9B52-5E189BCCFD47}" type="pres">
      <dgm:prSet presAssocID="{F2B5E9B0-EF12-44C4-BCD2-0FEE8ED90741}" presName="linNode" presStyleCnt="0"/>
      <dgm:spPr/>
    </dgm:pt>
    <dgm:pt modelId="{EA901058-4A52-4447-8E38-959E2E7B043E}" type="pres">
      <dgm:prSet presAssocID="{F2B5E9B0-EF12-44C4-BCD2-0FEE8ED9074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98B691-6C0D-47FC-931E-18394C05B927}" type="pres">
      <dgm:prSet presAssocID="{F2B5E9B0-EF12-44C4-BCD2-0FEE8ED9074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39B711-6872-48F6-B5A0-5310B4D49A0B}" type="pres">
      <dgm:prSet presAssocID="{A459BB18-9B36-47C9-BE82-DBF1736134B1}" presName="sp" presStyleCnt="0"/>
      <dgm:spPr/>
    </dgm:pt>
    <dgm:pt modelId="{6898200E-EE88-46C9-86C0-B1F9F67D4829}" type="pres">
      <dgm:prSet presAssocID="{77BE639E-6173-4824-8136-193EF2FE2B97}" presName="linNode" presStyleCnt="0"/>
      <dgm:spPr/>
    </dgm:pt>
    <dgm:pt modelId="{C409AEF8-9090-4BDF-A969-EBD2E49DD429}" type="pres">
      <dgm:prSet presAssocID="{77BE639E-6173-4824-8136-193EF2FE2B9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810F6C-639B-4EEC-A96C-9A65CE9FAB33}" type="pres">
      <dgm:prSet presAssocID="{77BE639E-6173-4824-8136-193EF2FE2B97}" presName="descendantText" presStyleLbl="alignAccFollowNode1" presStyleIdx="1" presStyleCnt="3" custLinFactNeighborY="-34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A05160-83F5-4A73-BD8E-828F7A6878EB}" type="pres">
      <dgm:prSet presAssocID="{7A55F146-B341-45CE-8E68-CEF1B0656915}" presName="sp" presStyleCnt="0"/>
      <dgm:spPr/>
    </dgm:pt>
    <dgm:pt modelId="{FA0DE4EF-F16D-4DC8-82F9-B63BDE7A4854}" type="pres">
      <dgm:prSet presAssocID="{B8853513-5BDF-4173-A6AA-C737DD477556}" presName="linNode" presStyleCnt="0"/>
      <dgm:spPr/>
    </dgm:pt>
    <dgm:pt modelId="{8DB02C76-896A-452A-BECD-99480D5CAB03}" type="pres">
      <dgm:prSet presAssocID="{B8853513-5BDF-4173-A6AA-C737DD47755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B961AF-B474-4A08-8706-ED91FCD5A98C}" type="pres">
      <dgm:prSet presAssocID="{B8853513-5BDF-4173-A6AA-C737DD477556}" presName="descendantText" presStyleLbl="alignAccFollowNode1" presStyleIdx="2" presStyleCnt="3" custScaleY="1243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F6CDBAA-45B8-40AD-81B5-255690B63E22}" type="presOf" srcId="{407DBC35-D19E-4FDF-9202-BB38D6F1D7F7}" destId="{D4EDCF70-A651-43C0-8B2C-AF0172A5A2E3}" srcOrd="0" destOrd="0" presId="urn:microsoft.com/office/officeart/2005/8/layout/vList5"/>
    <dgm:cxn modelId="{11C84655-457A-4065-B7F6-AFCA22FAC954}" type="presOf" srcId="{0A11033E-1483-45DC-99E8-722D59776286}" destId="{27B961AF-B474-4A08-8706-ED91FCD5A98C}" srcOrd="0" destOrd="1" presId="urn:microsoft.com/office/officeart/2005/8/layout/vList5"/>
    <dgm:cxn modelId="{B07349F1-E30D-4E54-89DE-EA71B6390499}" type="presOf" srcId="{1F3EC6A6-FD3C-49E5-955E-6179C458952A}" destId="{27B961AF-B474-4A08-8706-ED91FCD5A98C}" srcOrd="0" destOrd="0" presId="urn:microsoft.com/office/officeart/2005/8/layout/vList5"/>
    <dgm:cxn modelId="{2605745E-51C2-4C11-B949-0F30711E8F26}" type="presOf" srcId="{77BE639E-6173-4824-8136-193EF2FE2B97}" destId="{C409AEF8-9090-4BDF-A969-EBD2E49DD429}" srcOrd="0" destOrd="0" presId="urn:microsoft.com/office/officeart/2005/8/layout/vList5"/>
    <dgm:cxn modelId="{C50F314B-C84C-4079-84CA-F248F4F350F7}" type="presOf" srcId="{4891938E-D1C8-4C72-AE30-2F0FA8F910F2}" destId="{14810F6C-639B-4EEC-A96C-9A65CE9FAB33}" srcOrd="0" destOrd="0" presId="urn:microsoft.com/office/officeart/2005/8/layout/vList5"/>
    <dgm:cxn modelId="{20FA2F35-0727-4D6C-8BFD-499BAD288CE9}" srcId="{77BE639E-6173-4824-8136-193EF2FE2B97}" destId="{4891938E-D1C8-4C72-AE30-2F0FA8F910F2}" srcOrd="0" destOrd="0" parTransId="{57B8821C-2C6C-4669-AC18-40E3C2534E3A}" sibTransId="{15787E99-955C-4FC6-AF67-914ACBBEB37A}"/>
    <dgm:cxn modelId="{9E914B21-160F-4049-A29C-8A0509F39491}" srcId="{F2B5E9B0-EF12-44C4-BCD2-0FEE8ED90741}" destId="{603BD1BC-0085-43AB-9548-4DE243FE2AEF}" srcOrd="1" destOrd="0" parTransId="{611D75A2-AD69-4E0B-B8F7-421223418865}" sibTransId="{415C9C08-1FB6-4CDB-8F93-A315A1259697}"/>
    <dgm:cxn modelId="{A70CF520-791F-44C8-91BF-1F9FA30B85B2}" srcId="{B8853513-5BDF-4173-A6AA-C737DD477556}" destId="{1F3EC6A6-FD3C-49E5-955E-6179C458952A}" srcOrd="0" destOrd="0" parTransId="{6378B773-A968-47AC-AAB0-D4F817EB0237}" sibTransId="{2D86D623-077D-43E4-BEA8-78F5A49F5BF5}"/>
    <dgm:cxn modelId="{5CD7ADC5-A31F-4076-A718-10BAF9E5B080}" srcId="{F2B5E9B0-EF12-44C4-BCD2-0FEE8ED90741}" destId="{57F4C6B0-5C96-4329-805C-0E23E341A031}" srcOrd="0" destOrd="0" parTransId="{736AEF05-AEB9-41FA-A48F-0A6A9FDD411A}" sibTransId="{013255E6-1073-4682-8D7E-B494DDABEBFB}"/>
    <dgm:cxn modelId="{BE502DEA-321E-45BE-8E23-011B23ED06EF}" type="presOf" srcId="{603BD1BC-0085-43AB-9548-4DE243FE2AEF}" destId="{7C98B691-6C0D-47FC-931E-18394C05B927}" srcOrd="0" destOrd="1" presId="urn:microsoft.com/office/officeart/2005/8/layout/vList5"/>
    <dgm:cxn modelId="{5D9404E1-B404-49F2-9D3B-10BFC7D4CA3F}" type="presOf" srcId="{B8853513-5BDF-4173-A6AA-C737DD477556}" destId="{8DB02C76-896A-452A-BECD-99480D5CAB03}" srcOrd="0" destOrd="0" presId="urn:microsoft.com/office/officeart/2005/8/layout/vList5"/>
    <dgm:cxn modelId="{D8E57B07-2FED-4FA0-94D0-EFF0C4778C0A}" type="presOf" srcId="{F2B5E9B0-EF12-44C4-BCD2-0FEE8ED90741}" destId="{EA901058-4A52-4447-8E38-959E2E7B043E}" srcOrd="0" destOrd="0" presId="urn:microsoft.com/office/officeart/2005/8/layout/vList5"/>
    <dgm:cxn modelId="{9D472F65-F04C-4C33-8A6C-9C448C9A822B}" srcId="{407DBC35-D19E-4FDF-9202-BB38D6F1D7F7}" destId="{F2B5E9B0-EF12-44C4-BCD2-0FEE8ED90741}" srcOrd="0" destOrd="0" parTransId="{DD2AE5C1-F89F-4CA3-A4D3-2CE7196EF3A4}" sibTransId="{A459BB18-9B36-47C9-BE82-DBF1736134B1}"/>
    <dgm:cxn modelId="{A5564396-F660-4A4F-B1F7-B4CF549EA94C}" type="presOf" srcId="{3F60916E-62D8-4B4A-871E-EDE1B2EFD263}" destId="{27B961AF-B474-4A08-8706-ED91FCD5A98C}" srcOrd="0" destOrd="2" presId="urn:microsoft.com/office/officeart/2005/8/layout/vList5"/>
    <dgm:cxn modelId="{4AE02CCA-04FC-4474-921B-4E89B25EAA66}" srcId="{B8853513-5BDF-4173-A6AA-C737DD477556}" destId="{3F60916E-62D8-4B4A-871E-EDE1B2EFD263}" srcOrd="2" destOrd="0" parTransId="{E8EE3EE7-DE0D-413E-A8B4-63A9E8ED5B16}" sibTransId="{2B0389A6-0B27-45B2-B4BD-0664DAE670E2}"/>
    <dgm:cxn modelId="{8CD4C560-E193-4120-82A5-AB6EB3D587B4}" srcId="{407DBC35-D19E-4FDF-9202-BB38D6F1D7F7}" destId="{B8853513-5BDF-4173-A6AA-C737DD477556}" srcOrd="2" destOrd="0" parTransId="{488E2D85-7442-4E07-BF13-FF4F7247B647}" sibTransId="{9CDF2533-BF01-4B00-A8DF-2DEA2106DE0D}"/>
    <dgm:cxn modelId="{0C7A276B-BA2A-40E8-BF23-780FDC00F291}" srcId="{B8853513-5BDF-4173-A6AA-C737DD477556}" destId="{0A11033E-1483-45DC-99E8-722D59776286}" srcOrd="1" destOrd="0" parTransId="{97645646-0545-4DD0-B5C5-7A1DEDA8113C}" sibTransId="{4653E5EE-8626-4365-963D-3A834FC2315E}"/>
    <dgm:cxn modelId="{B09F8227-1EAB-4B32-A008-224D8C3AB683}" srcId="{407DBC35-D19E-4FDF-9202-BB38D6F1D7F7}" destId="{77BE639E-6173-4824-8136-193EF2FE2B97}" srcOrd="1" destOrd="0" parTransId="{A5D71AA2-DA2A-4A2E-9F4A-0F87360ACB0B}" sibTransId="{7A55F146-B341-45CE-8E68-CEF1B0656915}"/>
    <dgm:cxn modelId="{AD8EFF77-3679-43A4-AF09-E61E8668465D}" type="presOf" srcId="{57F4C6B0-5C96-4329-805C-0E23E341A031}" destId="{7C98B691-6C0D-47FC-931E-18394C05B927}" srcOrd="0" destOrd="0" presId="urn:microsoft.com/office/officeart/2005/8/layout/vList5"/>
    <dgm:cxn modelId="{7A5F5B12-C7B6-46EC-83FA-819D35EE4661}" type="presParOf" srcId="{D4EDCF70-A651-43C0-8B2C-AF0172A5A2E3}" destId="{978C734D-ACEE-43A2-9B52-5E189BCCFD47}" srcOrd="0" destOrd="0" presId="urn:microsoft.com/office/officeart/2005/8/layout/vList5"/>
    <dgm:cxn modelId="{BCEF130F-1733-4099-96BB-486AC643BE33}" type="presParOf" srcId="{978C734D-ACEE-43A2-9B52-5E189BCCFD47}" destId="{EA901058-4A52-4447-8E38-959E2E7B043E}" srcOrd="0" destOrd="0" presId="urn:microsoft.com/office/officeart/2005/8/layout/vList5"/>
    <dgm:cxn modelId="{4BE25FC5-7F4E-49FD-8311-9408CAA92759}" type="presParOf" srcId="{978C734D-ACEE-43A2-9B52-5E189BCCFD47}" destId="{7C98B691-6C0D-47FC-931E-18394C05B927}" srcOrd="1" destOrd="0" presId="urn:microsoft.com/office/officeart/2005/8/layout/vList5"/>
    <dgm:cxn modelId="{28B4B8B6-FD34-4B24-AA27-4B7D03492ABA}" type="presParOf" srcId="{D4EDCF70-A651-43C0-8B2C-AF0172A5A2E3}" destId="{AA39B711-6872-48F6-B5A0-5310B4D49A0B}" srcOrd="1" destOrd="0" presId="urn:microsoft.com/office/officeart/2005/8/layout/vList5"/>
    <dgm:cxn modelId="{B5F15D03-B0CB-4AE1-B1DC-368AB4348E1B}" type="presParOf" srcId="{D4EDCF70-A651-43C0-8B2C-AF0172A5A2E3}" destId="{6898200E-EE88-46C9-86C0-B1F9F67D4829}" srcOrd="2" destOrd="0" presId="urn:microsoft.com/office/officeart/2005/8/layout/vList5"/>
    <dgm:cxn modelId="{7BABFE2D-DB70-4255-B9D6-91BA3597EC51}" type="presParOf" srcId="{6898200E-EE88-46C9-86C0-B1F9F67D4829}" destId="{C409AEF8-9090-4BDF-A969-EBD2E49DD429}" srcOrd="0" destOrd="0" presId="urn:microsoft.com/office/officeart/2005/8/layout/vList5"/>
    <dgm:cxn modelId="{76B0653B-259A-47B6-B280-8098A9858BE4}" type="presParOf" srcId="{6898200E-EE88-46C9-86C0-B1F9F67D4829}" destId="{14810F6C-639B-4EEC-A96C-9A65CE9FAB33}" srcOrd="1" destOrd="0" presId="urn:microsoft.com/office/officeart/2005/8/layout/vList5"/>
    <dgm:cxn modelId="{72DFBA96-206C-4A1D-80A3-DDF8C2957DAC}" type="presParOf" srcId="{D4EDCF70-A651-43C0-8B2C-AF0172A5A2E3}" destId="{02A05160-83F5-4A73-BD8E-828F7A6878EB}" srcOrd="3" destOrd="0" presId="urn:microsoft.com/office/officeart/2005/8/layout/vList5"/>
    <dgm:cxn modelId="{D718A27D-5A12-46A3-B460-F9D1FC6478F1}" type="presParOf" srcId="{D4EDCF70-A651-43C0-8B2C-AF0172A5A2E3}" destId="{FA0DE4EF-F16D-4DC8-82F9-B63BDE7A4854}" srcOrd="4" destOrd="0" presId="urn:microsoft.com/office/officeart/2005/8/layout/vList5"/>
    <dgm:cxn modelId="{2092E7A4-D2B9-45D0-8F95-7F50465C4B4F}" type="presParOf" srcId="{FA0DE4EF-F16D-4DC8-82F9-B63BDE7A4854}" destId="{8DB02C76-896A-452A-BECD-99480D5CAB03}" srcOrd="0" destOrd="0" presId="urn:microsoft.com/office/officeart/2005/8/layout/vList5"/>
    <dgm:cxn modelId="{23788319-5697-4AC9-B3F2-F94471262F15}" type="presParOf" srcId="{FA0DE4EF-F16D-4DC8-82F9-B63BDE7A4854}" destId="{27B961AF-B474-4A08-8706-ED91FCD5A9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2544E-4071-4E59-8A2C-3DF0BBD38EB7}">
      <dsp:nvSpPr>
        <dsp:cNvPr id="0" name=""/>
        <dsp:cNvSpPr/>
      </dsp:nvSpPr>
      <dsp:spPr>
        <a:xfrm>
          <a:off x="0" y="884962"/>
          <a:ext cx="7608330" cy="22815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4572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r>
            <a:rPr lang="it-IT" sz="2400" b="1" kern="1200" dirty="0" smtClean="0"/>
            <a:t>- Imprenditori agricoli;</a:t>
          </a:r>
        </a:p>
        <a:p>
          <a:pPr marL="0" marR="0" lvl="0" indent="0" algn="just" defTabSz="4572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endParaRPr lang="it-IT" sz="2400" b="1" kern="1200" dirty="0" smtClean="0"/>
        </a:p>
        <a:p>
          <a:pPr marL="0" marR="0" lvl="0" indent="0" algn="just" defTabSz="4572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r>
            <a:rPr lang="it-IT" sz="2400" b="1" kern="1200" dirty="0" smtClean="0"/>
            <a:t>- Soggetti pubblici o privati proprietari delle superfici agricole e forestali  o che ne abbiano titolo di possesso.</a:t>
          </a:r>
        </a:p>
        <a:p>
          <a:pPr marL="0" marR="0" lvl="0" indent="0" algn="just" defTabSz="4572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endParaRPr lang="it-IT" sz="2400" b="1" kern="1200" dirty="0">
            <a:latin typeface="+mn-lt"/>
            <a:ea typeface="+mn-ea"/>
            <a:cs typeface="+mn-cs"/>
          </a:endParaRPr>
        </a:p>
      </dsp:txBody>
      <dsp:txXfrm>
        <a:off x="111374" y="996336"/>
        <a:ext cx="7385582" cy="2058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7B429-E0B2-4627-A93C-AAF8F6572AEF}">
      <dsp:nvSpPr>
        <dsp:cNvPr id="0" name=""/>
        <dsp:cNvSpPr/>
      </dsp:nvSpPr>
      <dsp:spPr>
        <a:xfrm rot="5400000">
          <a:off x="3681191" y="-875179"/>
          <a:ext cx="2989352" cy="620824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ripristino e recupero dei manufatti rurali in pietra a secco, quali muretti e </a:t>
          </a:r>
          <a:r>
            <a:rPr lang="it-IT" sz="2400" kern="1200" dirty="0" err="1" smtClean="0"/>
            <a:t>jazzi</a:t>
          </a:r>
          <a:r>
            <a:rPr lang="it-IT" sz="2400" kern="1200" dirty="0" smtClean="0"/>
            <a:t>, senza apporto di malta, cemento e reti protettive.</a:t>
          </a:r>
          <a:endParaRPr lang="it-IT" sz="2400" kern="1200" dirty="0"/>
        </a:p>
      </dsp:txBody>
      <dsp:txXfrm rot="-5400000">
        <a:off x="2071744" y="880196"/>
        <a:ext cx="6062318" cy="2697496"/>
      </dsp:txXfrm>
    </dsp:sp>
    <dsp:sp modelId="{D0F5668D-AE7E-4BEA-BD6B-62940E598119}">
      <dsp:nvSpPr>
        <dsp:cNvPr id="0" name=""/>
        <dsp:cNvSpPr/>
      </dsp:nvSpPr>
      <dsp:spPr>
        <a:xfrm>
          <a:off x="0" y="710810"/>
          <a:ext cx="2070183" cy="30360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Operazione A</a:t>
          </a:r>
          <a:endParaRPr lang="it-IT" sz="2400" b="1" kern="1200" dirty="0"/>
        </a:p>
      </dsp:txBody>
      <dsp:txXfrm>
        <a:off x="101058" y="811868"/>
        <a:ext cx="1868067" cy="2833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CD1AF-F4C9-43D1-8FA2-475FFD6D30EA}">
      <dsp:nvSpPr>
        <dsp:cNvPr id="0" name=""/>
        <dsp:cNvSpPr/>
      </dsp:nvSpPr>
      <dsp:spPr>
        <a:xfrm rot="5400000">
          <a:off x="2870481" y="-1008372"/>
          <a:ext cx="4831106" cy="684785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4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Ripristino e recupero di elementi accessori, quali cisterne con relativo sistema di convogliamento acque, </a:t>
          </a:r>
          <a:r>
            <a:rPr lang="it-IT" sz="2400" kern="1200" dirty="0" err="1" smtClean="0"/>
            <a:t>neviere</a:t>
          </a:r>
          <a:r>
            <a:rPr lang="it-IT" sz="2400" kern="1200" dirty="0" smtClean="0"/>
            <a:t>;</a:t>
          </a:r>
          <a:endParaRPr lang="it-IT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Ripristino e recupero di habitat naturali e semi-naturali (carnai, siepi, fasce tampone);</a:t>
          </a:r>
          <a:endParaRPr lang="it-IT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Ripristino e recupero di sorgenti e piccole zone umide permanenti e temporanee;</a:t>
          </a:r>
          <a:endParaRPr lang="it-IT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Realizzazione e ripristino di recinzione per la riduzione dei conflitti tra zootecnia estensiva e predatori.</a:t>
          </a:r>
          <a:endParaRPr lang="it-IT" sz="2400" kern="1200" dirty="0"/>
        </a:p>
      </dsp:txBody>
      <dsp:txXfrm rot="-5400000">
        <a:off x="1862106" y="235838"/>
        <a:ext cx="6612023" cy="4359436"/>
      </dsp:txXfrm>
    </dsp:sp>
    <dsp:sp modelId="{5E2EB443-4C88-41E2-BBE5-599192070D4B}">
      <dsp:nvSpPr>
        <dsp:cNvPr id="0" name=""/>
        <dsp:cNvSpPr/>
      </dsp:nvSpPr>
      <dsp:spPr>
        <a:xfrm>
          <a:off x="2036" y="1356114"/>
          <a:ext cx="1860068" cy="21188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i="0" kern="1200" dirty="0" smtClean="0"/>
            <a:t>Operazione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i="0" kern="1200" dirty="0" smtClean="0"/>
            <a:t>B</a:t>
          </a:r>
          <a:endParaRPr lang="it-IT" sz="2400" b="1" i="0" kern="1200" dirty="0"/>
        </a:p>
      </dsp:txBody>
      <dsp:txXfrm>
        <a:off x="92837" y="1446915"/>
        <a:ext cx="1678466" cy="19372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4B3A5-7910-4852-8EFF-93A91FC51AB5}">
      <dsp:nvSpPr>
        <dsp:cNvPr id="0" name=""/>
        <dsp:cNvSpPr/>
      </dsp:nvSpPr>
      <dsp:spPr>
        <a:xfrm>
          <a:off x="0" y="2421"/>
          <a:ext cx="8280000" cy="0"/>
        </a:xfrm>
        <a:prstGeom prst="lin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F38EA-9A65-4EC9-BA0D-C3FB10C604D3}">
      <dsp:nvSpPr>
        <dsp:cNvPr id="0" name=""/>
        <dsp:cNvSpPr/>
      </dsp:nvSpPr>
      <dsp:spPr>
        <a:xfrm rot="10800000">
          <a:off x="0" y="2421"/>
          <a:ext cx="1654382" cy="496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it-IT" sz="2800" b="1" kern="1200" dirty="0"/>
        </a:p>
      </dsp:txBody>
      <dsp:txXfrm>
        <a:off x="0" y="2421"/>
        <a:ext cx="1654382" cy="4963087"/>
      </dsp:txXfrm>
    </dsp:sp>
    <dsp:sp modelId="{6CD3DE0C-F98C-4BE0-9D53-5D77F574C0C4}">
      <dsp:nvSpPr>
        <dsp:cNvPr id="0" name=""/>
        <dsp:cNvSpPr/>
      </dsp:nvSpPr>
      <dsp:spPr>
        <a:xfrm>
          <a:off x="1634306" y="668262"/>
          <a:ext cx="6493452" cy="951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>
            <a:solidFill>
              <a:srgbClr val="FF0000"/>
            </a:solidFill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FF0000"/>
              </a:solidFill>
            </a:rPr>
            <a:t>- Non superare la volumetria massima di intervento di 1.500 </a:t>
          </a:r>
          <a:r>
            <a:rPr lang="it-IT" sz="1800" b="1" kern="1200" dirty="0" err="1" smtClean="0">
              <a:solidFill>
                <a:srgbClr val="FF0000"/>
              </a:solidFill>
            </a:rPr>
            <a:t>mc</a:t>
          </a:r>
          <a:r>
            <a:rPr lang="it-IT" sz="1800" b="1" kern="1200" baseline="30000" dirty="0" smtClean="0">
              <a:solidFill>
                <a:srgbClr val="FF0000"/>
              </a:solidFill>
            </a:rPr>
            <a:t> </a:t>
          </a:r>
          <a:r>
            <a:rPr lang="it-IT" sz="1800" b="1" kern="1200" dirty="0" smtClean="0">
              <a:solidFill>
                <a:srgbClr val="FF0000"/>
              </a:solidFill>
            </a:rPr>
            <a:t>(metri cubi)</a:t>
          </a:r>
          <a:endParaRPr lang="it-IT" sz="1800" b="1" kern="1200" dirty="0">
            <a:solidFill>
              <a:srgbClr val="FF0000"/>
            </a:solidFill>
          </a:endParaRPr>
        </a:p>
      </dsp:txBody>
      <dsp:txXfrm>
        <a:off x="1634306" y="668262"/>
        <a:ext cx="6493452" cy="951583"/>
      </dsp:txXfrm>
    </dsp:sp>
    <dsp:sp modelId="{FEC2DDE7-7C8C-4300-9626-9DE178DD382F}">
      <dsp:nvSpPr>
        <dsp:cNvPr id="0" name=""/>
        <dsp:cNvSpPr/>
      </dsp:nvSpPr>
      <dsp:spPr>
        <a:xfrm>
          <a:off x="1634331" y="0"/>
          <a:ext cx="661753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5D369-C8D2-4EF0-A079-ACB29DF2CB07}">
      <dsp:nvSpPr>
        <dsp:cNvPr id="0" name=""/>
        <dsp:cNvSpPr/>
      </dsp:nvSpPr>
      <dsp:spPr>
        <a:xfrm>
          <a:off x="1634306" y="1452802"/>
          <a:ext cx="6493452" cy="2750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- Sono esclusi dai benefici i soggetti che hanno già beneficiato di aiuti ai sensi della misura 216 azione 1 del PSR 2007-2013 per interventi con volumetria  superiore a  1.500 metri cubi.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Chi ha beneficiato di aiuti ai sensi della Misura 216 per interventi con volumetria inferiore a 1500 </a:t>
          </a:r>
          <a:r>
            <a:rPr lang="it-IT" sz="1800" kern="1200" dirty="0" err="1" smtClean="0"/>
            <a:t>mc</a:t>
          </a:r>
          <a:r>
            <a:rPr lang="it-IT" sz="1800" kern="1200" dirty="0" smtClean="0"/>
            <a:t> può partecipare all’Avviso per la quota residua.</a:t>
          </a:r>
        </a:p>
      </dsp:txBody>
      <dsp:txXfrm>
        <a:off x="1634306" y="1452802"/>
        <a:ext cx="6493452" cy="2750081"/>
      </dsp:txXfrm>
    </dsp:sp>
    <dsp:sp modelId="{D168A6AD-EB21-457C-9609-B0FD2DC04528}">
      <dsp:nvSpPr>
        <dsp:cNvPr id="0" name=""/>
        <dsp:cNvSpPr/>
      </dsp:nvSpPr>
      <dsp:spPr>
        <a:xfrm>
          <a:off x="1662456" y="1659284"/>
          <a:ext cx="661753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4B3A5-7910-4852-8EFF-93A91FC51AB5}">
      <dsp:nvSpPr>
        <dsp:cNvPr id="0" name=""/>
        <dsp:cNvSpPr/>
      </dsp:nvSpPr>
      <dsp:spPr>
        <a:xfrm>
          <a:off x="0" y="2421"/>
          <a:ext cx="8280000" cy="0"/>
        </a:xfrm>
        <a:prstGeom prst="lin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F38EA-9A65-4EC9-BA0D-C3FB10C604D3}">
      <dsp:nvSpPr>
        <dsp:cNvPr id="0" name=""/>
        <dsp:cNvSpPr/>
      </dsp:nvSpPr>
      <dsp:spPr>
        <a:xfrm rot="10800000">
          <a:off x="0" y="2421"/>
          <a:ext cx="8271914" cy="496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it-IT" sz="2800" b="1" kern="1200" dirty="0"/>
        </a:p>
      </dsp:txBody>
      <dsp:txXfrm>
        <a:off x="0" y="2421"/>
        <a:ext cx="8271914" cy="4963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8B691-6C0D-47FC-931E-18394C05B927}">
      <dsp:nvSpPr>
        <dsp:cNvPr id="0" name=""/>
        <dsp:cNvSpPr/>
      </dsp:nvSpPr>
      <dsp:spPr>
        <a:xfrm rot="5400000">
          <a:off x="5258131" y="-1975689"/>
          <a:ext cx="1273558" cy="554815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Operazione A: € 30.0000.000,00</a:t>
          </a:r>
          <a:endParaRPr lang="it-IT" sz="2000" b="1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 Operazione B: € 10.0000.000,00</a:t>
          </a:r>
          <a:endParaRPr lang="it-IT" sz="2000" b="1" kern="1200" dirty="0"/>
        </a:p>
      </dsp:txBody>
      <dsp:txXfrm rot="-5400000">
        <a:off x="3120835" y="223777"/>
        <a:ext cx="5485981" cy="1149218"/>
      </dsp:txXfrm>
    </dsp:sp>
    <dsp:sp modelId="{EA901058-4A52-4447-8E38-959E2E7B043E}">
      <dsp:nvSpPr>
        <dsp:cNvPr id="0" name=""/>
        <dsp:cNvSpPr/>
      </dsp:nvSpPr>
      <dsp:spPr>
        <a:xfrm>
          <a:off x="0" y="2412"/>
          <a:ext cx="3120835" cy="15919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DOTAZIONE FINANZIARIA</a:t>
          </a:r>
          <a:endParaRPr lang="it-IT" sz="2800" b="1" kern="1200" dirty="0"/>
        </a:p>
      </dsp:txBody>
      <dsp:txXfrm>
        <a:off x="77712" y="80124"/>
        <a:ext cx="2965411" cy="1436524"/>
      </dsp:txXfrm>
    </dsp:sp>
    <dsp:sp modelId="{14810F6C-639B-4EEC-A96C-9A65CE9FAB33}">
      <dsp:nvSpPr>
        <dsp:cNvPr id="0" name=""/>
        <dsp:cNvSpPr/>
      </dsp:nvSpPr>
      <dsp:spPr>
        <a:xfrm rot="5400000">
          <a:off x="5258131" y="-347445"/>
          <a:ext cx="1273558" cy="554815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100% sull’importo della spesa ammessa</a:t>
          </a:r>
          <a:endParaRPr lang="it-IT" sz="1800" b="0" kern="1200" dirty="0"/>
        </a:p>
      </dsp:txBody>
      <dsp:txXfrm rot="-5400000">
        <a:off x="3120835" y="1852021"/>
        <a:ext cx="5485981" cy="1149218"/>
      </dsp:txXfrm>
    </dsp:sp>
    <dsp:sp modelId="{C409AEF8-9090-4BDF-A969-EBD2E49DD429}">
      <dsp:nvSpPr>
        <dsp:cNvPr id="0" name=""/>
        <dsp:cNvSpPr/>
      </dsp:nvSpPr>
      <dsp:spPr>
        <a:xfrm>
          <a:off x="0" y="1673957"/>
          <a:ext cx="3120835" cy="15919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INTENSIT</a:t>
          </a:r>
          <a:r>
            <a:rPr lang="it-IT" sz="2800" b="1" kern="1200" dirty="0" smtClean="0">
              <a:latin typeface="Calibri"/>
            </a:rPr>
            <a:t>À AIUTO</a:t>
          </a:r>
          <a:endParaRPr lang="it-IT" sz="2800" b="1" kern="1200" dirty="0"/>
        </a:p>
      </dsp:txBody>
      <dsp:txXfrm>
        <a:off x="77712" y="1751669"/>
        <a:ext cx="2965411" cy="1436524"/>
      </dsp:txXfrm>
    </dsp:sp>
    <dsp:sp modelId="{27B961AF-B474-4A08-8706-ED91FCD5A98C}">
      <dsp:nvSpPr>
        <dsp:cNvPr id="0" name=""/>
        <dsp:cNvSpPr/>
      </dsp:nvSpPr>
      <dsp:spPr>
        <a:xfrm rot="5400000">
          <a:off x="5103388" y="1367401"/>
          <a:ext cx="1583045" cy="554815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800" b="1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Operazione A: massimo ammissibile rapportato ai 1500 </a:t>
          </a:r>
          <a:r>
            <a:rPr lang="it-IT" sz="1800" kern="1200" dirty="0" err="1" smtClean="0"/>
            <a:t>mc</a:t>
          </a:r>
          <a:endParaRPr lang="it-IT" sz="1800" b="1" kern="1200" dirty="0"/>
        </a:p>
        <a:p>
          <a:pPr marL="4763" lvl="1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it-IT" sz="1800" kern="1200" dirty="0" smtClean="0"/>
            <a:t>Operazione B: minimo ammissibile </a:t>
          </a:r>
          <a:r>
            <a:rPr lang="it-IT" sz="1800" b="1" kern="1200" dirty="0" smtClean="0"/>
            <a:t>€ 5.000,00</a:t>
          </a:r>
          <a:r>
            <a:rPr lang="it-IT" sz="1800" kern="1200" dirty="0" smtClean="0"/>
            <a:t>; massimo ammissibile </a:t>
          </a:r>
          <a:r>
            <a:rPr lang="it-IT" sz="1800" b="1" kern="1200" dirty="0" smtClean="0"/>
            <a:t>€ 100.000,00</a:t>
          </a:r>
          <a:endParaRPr lang="it-IT" sz="1800" b="1" kern="1200" dirty="0"/>
        </a:p>
      </dsp:txBody>
      <dsp:txXfrm rot="-5400000">
        <a:off x="3120835" y="3427232"/>
        <a:ext cx="5470873" cy="1428489"/>
      </dsp:txXfrm>
    </dsp:sp>
    <dsp:sp modelId="{8DB02C76-896A-452A-BECD-99480D5CAB03}">
      <dsp:nvSpPr>
        <dsp:cNvPr id="0" name=""/>
        <dsp:cNvSpPr/>
      </dsp:nvSpPr>
      <dsp:spPr>
        <a:xfrm>
          <a:off x="0" y="3345502"/>
          <a:ext cx="3120835" cy="15919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VOLUME INVESTIMENTO</a:t>
          </a:r>
          <a:endParaRPr lang="it-IT" sz="2400" b="1" kern="1200" dirty="0"/>
        </a:p>
      </dsp:txBody>
      <dsp:txXfrm>
        <a:off x="77712" y="3423214"/>
        <a:ext cx="2965411" cy="1436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70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75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8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32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4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59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2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08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8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8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9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66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22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2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9525"/>
            <a:ext cx="9144000" cy="6858000"/>
            <a:chOff x="0" y="9525"/>
            <a:chExt cx="9144000" cy="6858000"/>
          </a:xfrm>
        </p:grpSpPr>
        <p:pic>
          <p:nvPicPr>
            <p:cNvPr id="4" name="Immagine 3" descr="4-3PUGLI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25"/>
              <a:ext cx="9144000" cy="6858000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570016" y="2624447"/>
              <a:ext cx="8146472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AVVISO PUBBLICO PER LA PRESENTAZIONE DELLE DOMANDE DI SOSTEGNO DI CUI </a:t>
              </a:r>
              <a:r>
                <a:rPr lang="it-IT" b="1" dirty="0" smtClean="0"/>
                <a:t>ALLA SOTTOMISURA 4.4 </a:t>
              </a:r>
            </a:p>
            <a:p>
              <a:pPr algn="ctr"/>
              <a:endParaRPr lang="it-IT" sz="1400" dirty="0" smtClean="0"/>
            </a:p>
            <a:p>
              <a:pPr algn="ctr"/>
              <a:r>
                <a:rPr lang="it-IT" b="1" i="1" dirty="0" smtClean="0"/>
                <a:t>OPERAZIONE A e OPERAZIONE B</a:t>
              </a:r>
            </a:p>
            <a:p>
              <a:pPr algn="ctr"/>
              <a:endParaRPr lang="it-IT" sz="1100" b="1" i="1" dirty="0" smtClean="0"/>
            </a:p>
            <a:p>
              <a:pPr algn="ctr"/>
              <a:r>
                <a:rPr lang="it-IT" sz="2400" b="1" dirty="0" smtClean="0"/>
                <a:t>“</a:t>
              </a:r>
              <a:r>
                <a:rPr lang="it-IT" sz="2400" b="1" cap="all" dirty="0" smtClean="0"/>
                <a:t>SOSTEGNO PER investimenti non produttivi </a:t>
              </a:r>
            </a:p>
            <a:p>
              <a:pPr algn="ctr"/>
              <a:r>
                <a:rPr lang="it-IT" sz="2400" b="1" cap="all" dirty="0" smtClean="0"/>
                <a:t>connessi all’adempimento degli obiettivi </a:t>
              </a:r>
            </a:p>
            <a:p>
              <a:pPr algn="ctr"/>
              <a:r>
                <a:rPr lang="it-IT" sz="2400" b="1" cap="all" dirty="0" err="1" smtClean="0"/>
                <a:t>agro-climatico-ambientali</a:t>
              </a:r>
              <a:r>
                <a:rPr lang="it-IT" sz="2400" b="1" dirty="0" smtClean="0"/>
                <a:t>”</a:t>
              </a:r>
              <a:endParaRPr lang="it-IT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646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" y="41957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5949" y="770004"/>
            <a:ext cx="8016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TIPOLOGIA ED ENTITÀ DEL SOSTEGNO PUBBLICO</a:t>
            </a:r>
          </a:p>
          <a:p>
            <a:pPr algn="ctr"/>
            <a:r>
              <a:rPr lang="it-IT" sz="2400" b="1" dirty="0" smtClean="0"/>
              <a:t>PRECISAZIONI</a:t>
            </a:r>
            <a:endParaRPr lang="it-IT" sz="2400" b="1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496371"/>
              </p:ext>
            </p:extLst>
          </p:nvPr>
        </p:nvGraphicFramePr>
        <p:xfrm>
          <a:off x="760021" y="1701698"/>
          <a:ext cx="7833962" cy="33700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33962"/>
              </a:tblGrid>
              <a:tr h="3370032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Operazione B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Nel caso in cui, l’importo del progetto da realizzare superi il valore di </a:t>
                      </a:r>
                      <a:r>
                        <a:rPr lang="it-IT" sz="2400" b="1" dirty="0" smtClean="0"/>
                        <a:t>euro </a:t>
                      </a:r>
                      <a:r>
                        <a:rPr lang="it-IT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100.000,00 il beneficiario è obbligato a realizzare la parte eccedente l’importo massimo ammissibile con risorse proprie.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3080" y="677852"/>
            <a:ext cx="865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CRITERI DI SELEZIONE</a:t>
            </a:r>
            <a:endParaRPr lang="it-IT" sz="24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14619" y="15949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6575" algn="l"/>
              </a:tabLst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19406" y="16441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6575" algn="l"/>
              </a:tabLst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187533" y="2013467"/>
          <a:ext cx="6634554" cy="1100788"/>
        </p:xfrm>
        <a:graphic>
          <a:graphicData uri="http://schemas.openxmlformats.org/drawingml/2006/table">
            <a:tbl>
              <a:tblPr/>
              <a:tblGrid>
                <a:gridCol w="5807660"/>
                <a:gridCol w="826894"/>
              </a:tblGrid>
              <a:tr h="480852">
                <a:tc>
                  <a:txBody>
                    <a:bodyPr/>
                    <a:lstStyle/>
                    <a:p>
                      <a:pPr marL="342900" lvl="0" indent="-342900" algn="just" rtl="0">
                        <a:spcBef>
                          <a:spcPts val="24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0215" algn="l"/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Principio 1– Interventi localizzati in Area Natura 2000 e in siti ad alto valore naturalistico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Punti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9510">
                <a:tc>
                  <a:txBody>
                    <a:bodyPr/>
                    <a:lstStyle/>
                    <a:p>
                      <a:pPr marL="1841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Interventi localizzati in Area Natura 2000 e in siti ad alto valore naturalistico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0426">
                <a:tc>
                  <a:txBody>
                    <a:bodyPr/>
                    <a:lstStyle/>
                    <a:p>
                      <a:pPr marL="342900" lvl="0" indent="-342900" algn="r" rtl="0">
                        <a:spcBef>
                          <a:spcPts val="24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0215" algn="l"/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PUNTEGGIO MASSIMO ATTRIBUIBILE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60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16" name="Gruppo 15"/>
          <p:cNvGrpSpPr/>
          <p:nvPr/>
        </p:nvGrpSpPr>
        <p:grpSpPr>
          <a:xfrm>
            <a:off x="1187534" y="1545711"/>
            <a:ext cx="6634554" cy="418544"/>
            <a:chOff x="2976595" y="1508126"/>
            <a:chExt cx="5291725" cy="1047750"/>
          </a:xfrm>
        </p:grpSpPr>
        <p:sp>
          <p:nvSpPr>
            <p:cNvPr id="17" name="Arrotonda angolo stesso lato rettangolo 16"/>
            <p:cNvSpPr/>
            <p:nvPr/>
          </p:nvSpPr>
          <p:spPr>
            <a:xfrm rot="5400000">
              <a:off x="5098583" y="-613862"/>
              <a:ext cx="1047750" cy="5291725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Arrotonda angolo stesso lato rettangolo 4"/>
            <p:cNvSpPr/>
            <p:nvPr/>
          </p:nvSpPr>
          <p:spPr>
            <a:xfrm>
              <a:off x="2976596" y="1559272"/>
              <a:ext cx="5240578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it-IT" sz="1400" dirty="0" smtClean="0"/>
                <a:t>A) MACROCRITERIO </a:t>
              </a:r>
              <a:r>
                <a:rPr lang="it-IT" sz="1400" dirty="0" err="1" smtClean="0"/>
                <a:t>DI</a:t>
              </a:r>
              <a:r>
                <a:rPr lang="it-IT" sz="1400" dirty="0" smtClean="0"/>
                <a:t> VALUTAZIONE: AMBITI TERRITORIALI</a:t>
              </a:r>
              <a:endParaRPr lang="it-IT" sz="1400" b="0" kern="1200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1123409" y="3716977"/>
            <a:ext cx="6634554" cy="418544"/>
            <a:chOff x="2976595" y="1508126"/>
            <a:chExt cx="5291725" cy="1047750"/>
          </a:xfrm>
        </p:grpSpPr>
        <p:sp>
          <p:nvSpPr>
            <p:cNvPr id="20" name="Arrotonda angolo stesso lato rettangolo 19"/>
            <p:cNvSpPr/>
            <p:nvPr/>
          </p:nvSpPr>
          <p:spPr>
            <a:xfrm rot="5400000">
              <a:off x="5098583" y="-613862"/>
              <a:ext cx="1047750" cy="5291725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Arrotonda angolo stesso lato rettangolo 4"/>
            <p:cNvSpPr/>
            <p:nvPr/>
          </p:nvSpPr>
          <p:spPr>
            <a:xfrm>
              <a:off x="2976596" y="1559272"/>
              <a:ext cx="5240578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it-IT" sz="1400" dirty="0" smtClean="0"/>
                <a:t>B) MACROCRITERIO </a:t>
              </a:r>
              <a:r>
                <a:rPr lang="it-IT" sz="1400" dirty="0" err="1" smtClean="0"/>
                <a:t>DI</a:t>
              </a:r>
              <a:r>
                <a:rPr lang="it-IT" sz="1400" dirty="0" smtClean="0"/>
                <a:t> VALUTAZIONE:  TIPOLOGIA </a:t>
              </a:r>
              <a:r>
                <a:rPr lang="it-IT" sz="1400" dirty="0" err="1" smtClean="0"/>
                <a:t>DI</a:t>
              </a:r>
              <a:r>
                <a:rPr lang="it-IT" sz="1400" dirty="0" smtClean="0"/>
                <a:t> INTERVENTO</a:t>
              </a:r>
              <a:endParaRPr lang="it-IT" sz="1400" b="0" kern="1200" dirty="0"/>
            </a:p>
          </p:txBody>
        </p:sp>
      </p:grp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1187535" y="4393870"/>
          <a:ext cx="6634554" cy="240426"/>
        </p:xfrm>
        <a:graphic>
          <a:graphicData uri="http://schemas.openxmlformats.org/drawingml/2006/table">
            <a:tbl>
              <a:tblPr/>
              <a:tblGrid>
                <a:gridCol w="5807660"/>
                <a:gridCol w="826894"/>
              </a:tblGrid>
              <a:tr h="240426">
                <a:tc>
                  <a:txBody>
                    <a:bodyPr/>
                    <a:lstStyle/>
                    <a:p>
                      <a:pPr marL="342900" lvl="0" indent="-342900" algn="r" rtl="0">
                        <a:spcBef>
                          <a:spcPts val="24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0215" algn="l"/>
                          <a:tab pos="5671185" algn="l"/>
                        </a:tabLst>
                      </a:pPr>
                      <a:r>
                        <a:rPr lang="it-IT" sz="1100" b="1" dirty="0" smtClean="0">
                          <a:latin typeface="Calibri"/>
                          <a:ea typeface="Calibri"/>
                          <a:cs typeface="Arial"/>
                        </a:rPr>
                        <a:t>NON RILEVANTE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14" name="Gruppo 15"/>
          <p:cNvGrpSpPr/>
          <p:nvPr/>
        </p:nvGrpSpPr>
        <p:grpSpPr>
          <a:xfrm>
            <a:off x="1123410" y="1183176"/>
            <a:ext cx="6634554" cy="296273"/>
            <a:chOff x="2951022" y="1559272"/>
            <a:chExt cx="5291725" cy="945456"/>
          </a:xfrm>
        </p:grpSpPr>
        <p:sp>
          <p:nvSpPr>
            <p:cNvPr id="15" name="Arrotonda angolo stesso lato rettangolo 16"/>
            <p:cNvSpPr/>
            <p:nvPr/>
          </p:nvSpPr>
          <p:spPr>
            <a:xfrm rot="5400000">
              <a:off x="5273226" y="-762931"/>
              <a:ext cx="647317" cy="5291725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Arrotonda angolo stesso lato rettangolo 4"/>
            <p:cNvSpPr/>
            <p:nvPr/>
          </p:nvSpPr>
          <p:spPr>
            <a:xfrm>
              <a:off x="2976596" y="1559272"/>
              <a:ext cx="5240578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it-IT" sz="1400" b="1" dirty="0" smtClean="0"/>
                <a:t>OPERAZIONE A</a:t>
              </a:r>
              <a:endParaRPr lang="it-IT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74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3080" y="639543"/>
            <a:ext cx="865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CRITERI DI SELEZIONE</a:t>
            </a:r>
            <a:endParaRPr lang="it-IT" sz="24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14619" y="15949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6575" algn="l"/>
              </a:tabLst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19406" y="16441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6575" algn="l"/>
              </a:tabLst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15"/>
          <p:cNvGrpSpPr/>
          <p:nvPr/>
        </p:nvGrpSpPr>
        <p:grpSpPr>
          <a:xfrm>
            <a:off x="1187535" y="1444666"/>
            <a:ext cx="6634554" cy="418544"/>
            <a:chOff x="2976595" y="1508126"/>
            <a:chExt cx="5291725" cy="1047750"/>
          </a:xfrm>
        </p:grpSpPr>
        <p:sp>
          <p:nvSpPr>
            <p:cNvPr id="17" name="Arrotonda angolo stesso lato rettangolo 16"/>
            <p:cNvSpPr/>
            <p:nvPr/>
          </p:nvSpPr>
          <p:spPr>
            <a:xfrm rot="5400000">
              <a:off x="5098583" y="-613862"/>
              <a:ext cx="1047750" cy="5291725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Arrotonda angolo stesso lato rettangolo 4"/>
            <p:cNvSpPr/>
            <p:nvPr/>
          </p:nvSpPr>
          <p:spPr>
            <a:xfrm>
              <a:off x="2976596" y="1559272"/>
              <a:ext cx="5240578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it-IT" sz="1400" dirty="0" smtClean="0"/>
                <a:t>C) MACROCRITERIO </a:t>
              </a:r>
              <a:r>
                <a:rPr lang="it-IT" sz="1400" dirty="0" err="1" smtClean="0"/>
                <a:t>DI</a:t>
              </a:r>
              <a:r>
                <a:rPr lang="it-IT" sz="1400" dirty="0" smtClean="0"/>
                <a:t> VALUTAZIONE: BENEFICIARI</a:t>
              </a:r>
              <a:endParaRPr lang="it-IT" sz="1400" b="0" kern="1200" dirty="0"/>
            </a:p>
          </p:txBody>
        </p:sp>
      </p:grp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5857"/>
              </p:ext>
            </p:extLst>
          </p:nvPr>
        </p:nvGraphicFramePr>
        <p:xfrm>
          <a:off x="1187535" y="1863211"/>
          <a:ext cx="6570428" cy="1389909"/>
        </p:xfrm>
        <a:graphic>
          <a:graphicData uri="http://schemas.openxmlformats.org/drawingml/2006/table">
            <a:tbl>
              <a:tblPr/>
              <a:tblGrid>
                <a:gridCol w="5751526"/>
                <a:gridCol w="818902"/>
              </a:tblGrid>
              <a:tr h="555963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24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550" algn="l"/>
                          <a:tab pos="5670550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Principio 2 – Azienda con superficie condotta con metodo di agricoltura biologica o di agricoltura integrata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Punti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7982">
                <a:tc>
                  <a:txBody>
                    <a:bodyPr/>
                    <a:lstStyle/>
                    <a:p>
                      <a:pPr marL="1841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dirty="0">
                          <a:latin typeface="Calibri"/>
                          <a:ea typeface="Calibri"/>
                          <a:cs typeface="Arial"/>
                        </a:rPr>
                        <a:t>Azienda con superficie condotta con metodo di agricoltura biologica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7982">
                <a:tc>
                  <a:txBody>
                    <a:bodyPr/>
                    <a:lstStyle/>
                    <a:p>
                      <a:pPr marL="1841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Azienda con superficie condotta con metodo di agricoltura integrata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7982">
                <a:tc>
                  <a:txBody>
                    <a:bodyPr/>
                    <a:lstStyle/>
                    <a:p>
                      <a:pPr marR="17145" algn="just">
                        <a:spcBef>
                          <a:spcPts val="24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671185" algn="l"/>
                        </a:tabLst>
                      </a:pPr>
                      <a:r>
                        <a:rPr lang="it-IT" sz="1100" b="1">
                          <a:latin typeface="Calibri"/>
                          <a:ea typeface="Calibri"/>
                          <a:cs typeface="Arial"/>
                        </a:rPr>
                        <a:t>PUNTEGGIO MASSIMO ATTRIBUIBILE</a:t>
                      </a:r>
                      <a:endParaRPr lang="it-IT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40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665370"/>
              </p:ext>
            </p:extLst>
          </p:nvPr>
        </p:nvGraphicFramePr>
        <p:xfrm>
          <a:off x="1187534" y="3474085"/>
          <a:ext cx="6634555" cy="261620"/>
        </p:xfrm>
        <a:graphic>
          <a:graphicData uri="http://schemas.openxmlformats.org/drawingml/2006/table">
            <a:tbl>
              <a:tblPr/>
              <a:tblGrid>
                <a:gridCol w="6634555"/>
              </a:tblGrid>
              <a:tr h="26162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    </a:t>
                      </a:r>
                      <a:r>
                        <a:rPr lang="it-IT" sz="1100" b="1" dirty="0" smtClean="0">
                          <a:latin typeface="Calibri"/>
                          <a:ea typeface="Calibri"/>
                          <a:cs typeface="Arial"/>
                        </a:rPr>
                        <a:t>Tabella </a:t>
                      </a: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sinottica dei criteri di valutazione della Sottomisura 4.4 Operazione A)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6513"/>
              </p:ext>
            </p:extLst>
          </p:nvPr>
        </p:nvGraphicFramePr>
        <p:xfrm>
          <a:off x="1187536" y="3999387"/>
          <a:ext cx="6634554" cy="1727200"/>
        </p:xfrm>
        <a:graphic>
          <a:graphicData uri="http://schemas.openxmlformats.org/drawingml/2006/table">
            <a:tbl>
              <a:tblPr/>
              <a:tblGrid>
                <a:gridCol w="4276265"/>
                <a:gridCol w="1268700"/>
                <a:gridCol w="1089589"/>
              </a:tblGrid>
              <a:tr h="0">
                <a:tc>
                  <a:txBody>
                    <a:bodyPr/>
                    <a:lstStyle/>
                    <a:p>
                      <a:pPr marL="342900" lvl="0" indent="-342900" algn="just" rtl="0">
                        <a:spcBef>
                          <a:spcPts val="24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0215" algn="l"/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MACROCRITERI</a:t>
                      </a:r>
                      <a:r>
                        <a:rPr lang="it-IT" sz="1100" dirty="0">
                          <a:latin typeface="Calibri"/>
                          <a:ea typeface="Calibri"/>
                          <a:cs typeface="Arial"/>
                        </a:rPr>
                        <a:t>/</a:t>
                      </a: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PRINCIPI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24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0215" algn="l"/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PUNTEGGIO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lvl="0" indent="0" algn="ctr">
                        <a:spcBef>
                          <a:spcPts val="24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670550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MASSIMO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24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670550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PUNTEGGIO SOGLIA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4925" algn="just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>
                          <a:latin typeface="Calibri"/>
                          <a:ea typeface="Calibri"/>
                          <a:cs typeface="Arial"/>
                        </a:rPr>
                        <a:t>A) Ambiti territoriali</a:t>
                      </a:r>
                      <a:endParaRPr lang="it-IT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>
                          <a:latin typeface="Calibri"/>
                          <a:ea typeface="Calibri"/>
                          <a:cs typeface="Arial"/>
                        </a:rPr>
                        <a:t>60</a:t>
                      </a:r>
                      <a:endParaRPr lang="it-IT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41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Interventi localizzati in Area Natura 2000 e in siti ad alto valore naturalistico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4925" algn="just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>
                          <a:latin typeface="Calibri"/>
                          <a:ea typeface="Calibri"/>
                          <a:cs typeface="Arial"/>
                        </a:rPr>
                        <a:t>B) Tipologia delle operazioni attivate</a:t>
                      </a:r>
                      <a:endParaRPr lang="it-IT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>
                          <a:latin typeface="Calibri"/>
                          <a:ea typeface="Calibri"/>
                          <a:cs typeface="Arial"/>
                        </a:rPr>
                        <a:t>Non Rilevante</a:t>
                      </a:r>
                      <a:endParaRPr lang="it-IT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endParaRPr lang="it-IT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4925" algn="just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>
                          <a:latin typeface="Calibri"/>
                          <a:ea typeface="Calibri"/>
                          <a:cs typeface="Arial"/>
                        </a:rPr>
                        <a:t>C) Beneficiari</a:t>
                      </a:r>
                      <a:endParaRPr lang="it-IT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>
                          <a:latin typeface="Calibri"/>
                          <a:ea typeface="Calibri"/>
                          <a:cs typeface="Arial"/>
                        </a:rPr>
                        <a:t>40</a:t>
                      </a:r>
                      <a:endParaRPr lang="it-IT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it-IT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41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Azienda con superficie condotta con metodo di agricoltura</a:t>
                      </a:r>
                    </a:p>
                    <a:p>
                      <a:pPr marL="1841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biologica o di agricoltura integrata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r" rtl="0">
                        <a:spcBef>
                          <a:spcPts val="24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0215" algn="l"/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TOTALE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it-IT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70824"/>
              </p:ext>
            </p:extLst>
          </p:nvPr>
        </p:nvGraphicFramePr>
        <p:xfrm>
          <a:off x="1187533" y="5833007"/>
          <a:ext cx="6634555" cy="261620"/>
        </p:xfrm>
        <a:graphic>
          <a:graphicData uri="http://schemas.openxmlformats.org/drawingml/2006/table">
            <a:tbl>
              <a:tblPr/>
              <a:tblGrid>
                <a:gridCol w="6634555"/>
              </a:tblGrid>
              <a:tr h="26162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    </a:t>
                      </a:r>
                      <a:r>
                        <a:rPr lang="it-IT" sz="1100" b="1" dirty="0" smtClean="0">
                          <a:latin typeface="Calibri"/>
                          <a:ea typeface="Calibri"/>
                          <a:cs typeface="Arial"/>
                        </a:rPr>
                        <a:t>Il punteggio </a:t>
                      </a:r>
                      <a:r>
                        <a:rPr lang="it-IT" sz="1100" b="1" baseline="0" dirty="0" smtClean="0">
                          <a:latin typeface="Calibri"/>
                          <a:ea typeface="Calibri"/>
                          <a:cs typeface="Arial"/>
                        </a:rPr>
                        <a:t>minimo per accedere al finanziamento è pari a 25 punti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4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3080" y="677852"/>
            <a:ext cx="865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CRITERI DI SELEZIONE</a:t>
            </a:r>
            <a:endParaRPr lang="it-IT" sz="24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14619" y="15949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6575" algn="l"/>
              </a:tabLst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19406" y="16441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6575" algn="l"/>
              </a:tabLst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1187534" y="1545711"/>
            <a:ext cx="6634554" cy="418544"/>
            <a:chOff x="2976595" y="1508126"/>
            <a:chExt cx="5291725" cy="1047750"/>
          </a:xfrm>
        </p:grpSpPr>
        <p:sp>
          <p:nvSpPr>
            <p:cNvPr id="17" name="Arrotonda angolo stesso lato rettangolo 16"/>
            <p:cNvSpPr/>
            <p:nvPr/>
          </p:nvSpPr>
          <p:spPr>
            <a:xfrm rot="5400000">
              <a:off x="5098583" y="-613862"/>
              <a:ext cx="1047750" cy="5291725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Arrotonda angolo stesso lato rettangolo 4"/>
            <p:cNvSpPr/>
            <p:nvPr/>
          </p:nvSpPr>
          <p:spPr>
            <a:xfrm>
              <a:off x="2976596" y="1559272"/>
              <a:ext cx="5240578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it-IT" sz="1400" dirty="0" smtClean="0"/>
                <a:t>A) MACROCRITERIO DI VALUTAIONE: AMBITI TERRITORIALI</a:t>
              </a:r>
              <a:endParaRPr lang="it-IT" sz="1400" b="0" kern="1200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1123409" y="2916877"/>
            <a:ext cx="6634554" cy="418544"/>
            <a:chOff x="2976595" y="1508126"/>
            <a:chExt cx="5291725" cy="1047750"/>
          </a:xfrm>
        </p:grpSpPr>
        <p:sp>
          <p:nvSpPr>
            <p:cNvPr id="20" name="Arrotonda angolo stesso lato rettangolo 19"/>
            <p:cNvSpPr/>
            <p:nvPr/>
          </p:nvSpPr>
          <p:spPr>
            <a:xfrm rot="5400000">
              <a:off x="5098583" y="-613862"/>
              <a:ext cx="1047750" cy="5291725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Arrotonda angolo stesso lato rettangolo 4"/>
            <p:cNvSpPr/>
            <p:nvPr/>
          </p:nvSpPr>
          <p:spPr>
            <a:xfrm>
              <a:off x="2976596" y="1559272"/>
              <a:ext cx="5240578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it-IT" sz="1400" dirty="0" smtClean="0"/>
                <a:t>B) MACROCRITERIO </a:t>
              </a:r>
              <a:r>
                <a:rPr lang="it-IT" sz="1400" dirty="0" err="1" smtClean="0"/>
                <a:t>DI</a:t>
              </a:r>
              <a:r>
                <a:rPr lang="it-IT" sz="1400" dirty="0" smtClean="0"/>
                <a:t> VALUTAZIONE:  TIPOLOGIA </a:t>
              </a:r>
              <a:r>
                <a:rPr lang="it-IT" sz="1400" dirty="0" err="1" smtClean="0"/>
                <a:t>DI</a:t>
              </a:r>
              <a:r>
                <a:rPr lang="it-IT" sz="1400" dirty="0" smtClean="0"/>
                <a:t> INTERVENTO</a:t>
              </a:r>
              <a:endParaRPr lang="it-IT" sz="1400" b="0" kern="1200" dirty="0"/>
            </a:p>
          </p:txBody>
        </p:sp>
      </p:grpSp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86293"/>
              </p:ext>
            </p:extLst>
          </p:nvPr>
        </p:nvGraphicFramePr>
        <p:xfrm>
          <a:off x="1187535" y="3593770"/>
          <a:ext cx="6634554" cy="240426"/>
        </p:xfrm>
        <a:graphic>
          <a:graphicData uri="http://schemas.openxmlformats.org/drawingml/2006/table">
            <a:tbl>
              <a:tblPr/>
              <a:tblGrid>
                <a:gridCol w="5807660"/>
                <a:gridCol w="826894"/>
              </a:tblGrid>
              <a:tr h="240426">
                <a:tc>
                  <a:txBody>
                    <a:bodyPr/>
                    <a:lstStyle/>
                    <a:p>
                      <a:pPr marL="342900" lvl="0" indent="-342900" algn="r" rtl="0">
                        <a:spcBef>
                          <a:spcPts val="24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0215" algn="l"/>
                          <a:tab pos="5671185" algn="l"/>
                        </a:tabLst>
                      </a:pPr>
                      <a:r>
                        <a:rPr lang="it-IT" sz="1100" b="1" dirty="0" smtClean="0">
                          <a:latin typeface="Calibri"/>
                          <a:ea typeface="Calibri"/>
                          <a:cs typeface="Arial"/>
                        </a:rPr>
                        <a:t>NON RILEVANTE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14" name="Gruppo 15"/>
          <p:cNvGrpSpPr/>
          <p:nvPr/>
        </p:nvGrpSpPr>
        <p:grpSpPr>
          <a:xfrm>
            <a:off x="1123410" y="1183176"/>
            <a:ext cx="6634554" cy="296273"/>
            <a:chOff x="2951022" y="1559272"/>
            <a:chExt cx="5291725" cy="945456"/>
          </a:xfrm>
        </p:grpSpPr>
        <p:sp>
          <p:nvSpPr>
            <p:cNvPr id="15" name="Arrotonda angolo stesso lato rettangolo 16"/>
            <p:cNvSpPr/>
            <p:nvPr/>
          </p:nvSpPr>
          <p:spPr>
            <a:xfrm rot="5400000">
              <a:off x="5273226" y="-762931"/>
              <a:ext cx="647317" cy="5291725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Arrotonda angolo stesso lato rettangolo 4"/>
            <p:cNvSpPr/>
            <p:nvPr/>
          </p:nvSpPr>
          <p:spPr>
            <a:xfrm>
              <a:off x="2976596" y="1559272"/>
              <a:ext cx="5240578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it-IT" sz="1400" b="1" dirty="0" smtClean="0"/>
                <a:t>OPERAZIONE B</a:t>
              </a:r>
              <a:endParaRPr lang="it-IT" sz="1400" b="1" kern="1200" dirty="0"/>
            </a:p>
          </p:txBody>
        </p:sp>
      </p:grpSp>
      <p:graphicFrame>
        <p:nvGraphicFramePr>
          <p:cNvPr id="30" name="Tabel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374769"/>
              </p:ext>
            </p:extLst>
          </p:nvPr>
        </p:nvGraphicFramePr>
        <p:xfrm>
          <a:off x="1194181" y="2137237"/>
          <a:ext cx="6634554" cy="240426"/>
        </p:xfrm>
        <a:graphic>
          <a:graphicData uri="http://schemas.openxmlformats.org/drawingml/2006/table">
            <a:tbl>
              <a:tblPr/>
              <a:tblGrid>
                <a:gridCol w="5807660"/>
                <a:gridCol w="826894"/>
              </a:tblGrid>
              <a:tr h="240426">
                <a:tc>
                  <a:txBody>
                    <a:bodyPr/>
                    <a:lstStyle/>
                    <a:p>
                      <a:pPr marL="342900" lvl="0" indent="-342900" algn="r" rtl="0">
                        <a:spcBef>
                          <a:spcPts val="24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0215" algn="l"/>
                          <a:tab pos="5671185" algn="l"/>
                        </a:tabLst>
                      </a:pPr>
                      <a:r>
                        <a:rPr lang="it-IT" sz="1100" b="1" dirty="0" smtClean="0">
                          <a:latin typeface="Calibri"/>
                          <a:ea typeface="Calibri"/>
                          <a:cs typeface="Arial"/>
                        </a:rPr>
                        <a:t>NON RILEVANTE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8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3080" y="639543"/>
            <a:ext cx="865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CRITERI DI SELEZIONE</a:t>
            </a:r>
            <a:endParaRPr lang="it-IT" sz="24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14619" y="15949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6575" algn="l"/>
              </a:tabLst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19406" y="16441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6575" algn="l"/>
              </a:tabLst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15"/>
          <p:cNvGrpSpPr/>
          <p:nvPr/>
        </p:nvGrpSpPr>
        <p:grpSpPr>
          <a:xfrm>
            <a:off x="1187535" y="1530391"/>
            <a:ext cx="6634554" cy="418544"/>
            <a:chOff x="2976595" y="1508126"/>
            <a:chExt cx="5291725" cy="1047750"/>
          </a:xfrm>
        </p:grpSpPr>
        <p:sp>
          <p:nvSpPr>
            <p:cNvPr id="17" name="Arrotonda angolo stesso lato rettangolo 16"/>
            <p:cNvSpPr/>
            <p:nvPr/>
          </p:nvSpPr>
          <p:spPr>
            <a:xfrm rot="5400000">
              <a:off x="5098583" y="-613862"/>
              <a:ext cx="1047750" cy="5291725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Arrotonda angolo stesso lato rettangolo 4"/>
            <p:cNvSpPr/>
            <p:nvPr/>
          </p:nvSpPr>
          <p:spPr>
            <a:xfrm>
              <a:off x="2976596" y="1559272"/>
              <a:ext cx="5240578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it-IT" sz="1400" dirty="0" smtClean="0"/>
                <a:t>C) MACROCRITERIO </a:t>
              </a:r>
              <a:r>
                <a:rPr lang="it-IT" sz="1400" dirty="0" err="1" smtClean="0"/>
                <a:t>DI</a:t>
              </a:r>
              <a:r>
                <a:rPr lang="it-IT" sz="1400" dirty="0" smtClean="0"/>
                <a:t> VALUTAZIONE: BENEFICIARI</a:t>
              </a:r>
              <a:endParaRPr lang="it-IT" sz="1400" b="0" kern="1200" dirty="0"/>
            </a:p>
          </p:txBody>
        </p:sp>
      </p:grp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651577"/>
              </p:ext>
            </p:extLst>
          </p:nvPr>
        </p:nvGraphicFramePr>
        <p:xfrm>
          <a:off x="1187535" y="1948936"/>
          <a:ext cx="6570428" cy="1389909"/>
        </p:xfrm>
        <a:graphic>
          <a:graphicData uri="http://schemas.openxmlformats.org/drawingml/2006/table">
            <a:tbl>
              <a:tblPr/>
              <a:tblGrid>
                <a:gridCol w="5751526"/>
                <a:gridCol w="818902"/>
              </a:tblGrid>
              <a:tr h="555963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24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550" algn="l"/>
                          <a:tab pos="5670550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Principio 2 – Azienda con superficie condotta con metodo di agricoltura biologica o di agricoltura integrata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Punti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7982">
                <a:tc>
                  <a:txBody>
                    <a:bodyPr/>
                    <a:lstStyle/>
                    <a:p>
                      <a:pPr marL="1841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dirty="0">
                          <a:latin typeface="Calibri"/>
                          <a:ea typeface="Calibri"/>
                          <a:cs typeface="Arial"/>
                        </a:rPr>
                        <a:t>Azienda con superficie condotta con metodo di agricoltura biologica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7982">
                <a:tc>
                  <a:txBody>
                    <a:bodyPr/>
                    <a:lstStyle/>
                    <a:p>
                      <a:pPr marL="1841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Azienda con superficie condotta con metodo di agricoltura integrata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dirty="0">
                          <a:latin typeface="Calibri"/>
                          <a:ea typeface="Calibri"/>
                          <a:cs typeface="Arial"/>
                        </a:rPr>
                        <a:t>8</a:t>
                      </a:r>
                      <a:r>
                        <a:rPr lang="it-IT" sz="1100" dirty="0" smtClean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7982">
                <a:tc>
                  <a:txBody>
                    <a:bodyPr/>
                    <a:lstStyle/>
                    <a:p>
                      <a:pPr marR="17145" algn="just">
                        <a:spcBef>
                          <a:spcPts val="24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671185" algn="l"/>
                        </a:tabLst>
                      </a:pPr>
                      <a:r>
                        <a:rPr lang="it-IT" sz="1100" b="1">
                          <a:latin typeface="Calibri"/>
                          <a:ea typeface="Calibri"/>
                          <a:cs typeface="Arial"/>
                        </a:rPr>
                        <a:t>PUNTEGGIO MASSIMO ATTRIBUIBILE</a:t>
                      </a:r>
                      <a:endParaRPr lang="it-IT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984215"/>
              </p:ext>
            </p:extLst>
          </p:nvPr>
        </p:nvGraphicFramePr>
        <p:xfrm>
          <a:off x="1187534" y="3559810"/>
          <a:ext cx="6634555" cy="261620"/>
        </p:xfrm>
        <a:graphic>
          <a:graphicData uri="http://schemas.openxmlformats.org/drawingml/2006/table">
            <a:tbl>
              <a:tblPr/>
              <a:tblGrid>
                <a:gridCol w="6634555"/>
              </a:tblGrid>
              <a:tr h="26162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    </a:t>
                      </a:r>
                      <a:r>
                        <a:rPr lang="it-IT" sz="1100" b="1" dirty="0" smtClean="0">
                          <a:latin typeface="Calibri"/>
                          <a:ea typeface="Calibri"/>
                          <a:cs typeface="Arial"/>
                        </a:rPr>
                        <a:t>Tabella </a:t>
                      </a: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sinottica dei criteri di valutazione della Sottomisura 4.4 Operazione </a:t>
                      </a:r>
                      <a:r>
                        <a:rPr lang="it-IT" sz="1100" b="1" dirty="0" smtClean="0">
                          <a:latin typeface="Calibri"/>
                          <a:ea typeface="Calibri"/>
                          <a:cs typeface="Arial"/>
                        </a:rPr>
                        <a:t>B)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02434"/>
              </p:ext>
            </p:extLst>
          </p:nvPr>
        </p:nvGraphicFramePr>
        <p:xfrm>
          <a:off x="1187536" y="4085112"/>
          <a:ext cx="6634554" cy="1391920"/>
        </p:xfrm>
        <a:graphic>
          <a:graphicData uri="http://schemas.openxmlformats.org/drawingml/2006/table">
            <a:tbl>
              <a:tblPr/>
              <a:tblGrid>
                <a:gridCol w="4276265"/>
                <a:gridCol w="1268700"/>
                <a:gridCol w="1089589"/>
              </a:tblGrid>
              <a:tr h="0">
                <a:tc>
                  <a:txBody>
                    <a:bodyPr/>
                    <a:lstStyle/>
                    <a:p>
                      <a:pPr marL="342900" lvl="0" indent="-342900" algn="just" rtl="0">
                        <a:spcBef>
                          <a:spcPts val="24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0215" algn="l"/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MACROCRITERI</a:t>
                      </a:r>
                      <a:r>
                        <a:rPr lang="it-IT" sz="1100" dirty="0">
                          <a:latin typeface="Calibri"/>
                          <a:ea typeface="Calibri"/>
                          <a:cs typeface="Arial"/>
                        </a:rPr>
                        <a:t>/</a:t>
                      </a: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PRINCIPI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24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0215" algn="l"/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PUNTEGGIO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lvl="0" indent="0" algn="ctr">
                        <a:spcBef>
                          <a:spcPts val="24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670550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MASSIMO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24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670550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PUNTEGGIO SOGLIA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4925" algn="just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>
                          <a:latin typeface="Calibri"/>
                          <a:ea typeface="Calibri"/>
                          <a:cs typeface="Arial"/>
                        </a:rPr>
                        <a:t>A) Ambiti territoriali</a:t>
                      </a:r>
                      <a:endParaRPr lang="it-IT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 dirty="0" smtClean="0">
                          <a:latin typeface="+mn-lt"/>
                          <a:ea typeface="Calibri"/>
                          <a:cs typeface="Arial"/>
                        </a:rPr>
                        <a:t>Non Rilevante</a:t>
                      </a:r>
                      <a:endParaRPr lang="it-IT" sz="11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4925" algn="just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B) Tipologia delle operazioni attivate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Non Rilevante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endParaRPr lang="it-IT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4925" algn="just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C) Beneficiari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 dirty="0" smtClean="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it-IT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41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Azienda con superficie condotta con metodo di agricoltura</a:t>
                      </a:r>
                    </a:p>
                    <a:p>
                      <a:pPr marL="1841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biologica o di agricoltura integrata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dirty="0" smtClean="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r" rtl="0">
                        <a:spcBef>
                          <a:spcPts val="24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0215" algn="l"/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TOTALE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it-IT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070968"/>
              </p:ext>
            </p:extLst>
          </p:nvPr>
        </p:nvGraphicFramePr>
        <p:xfrm>
          <a:off x="1187533" y="5666637"/>
          <a:ext cx="6634555" cy="261620"/>
        </p:xfrm>
        <a:graphic>
          <a:graphicData uri="http://schemas.openxmlformats.org/drawingml/2006/table">
            <a:tbl>
              <a:tblPr/>
              <a:tblGrid>
                <a:gridCol w="6634555"/>
              </a:tblGrid>
              <a:tr h="26162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5671185" algn="l"/>
                        </a:tabLst>
                      </a:pPr>
                      <a:r>
                        <a:rPr lang="it-IT" sz="1100" b="1" dirty="0">
                          <a:latin typeface="Calibri"/>
                          <a:ea typeface="Calibri"/>
                          <a:cs typeface="Arial"/>
                        </a:rPr>
                        <a:t>    </a:t>
                      </a:r>
                      <a:r>
                        <a:rPr lang="it-IT" sz="1100" b="1" dirty="0" smtClean="0">
                          <a:latin typeface="Calibri"/>
                          <a:ea typeface="Calibri"/>
                          <a:cs typeface="Arial"/>
                        </a:rPr>
                        <a:t>Non</a:t>
                      </a:r>
                      <a:r>
                        <a:rPr lang="it-IT" sz="1100" b="1" baseline="0" dirty="0" smtClean="0">
                          <a:latin typeface="Calibri"/>
                          <a:ea typeface="Calibri"/>
                          <a:cs typeface="Arial"/>
                        </a:rPr>
                        <a:t> è previsto punteggio minimo per accedere al finanziamento</a:t>
                      </a:r>
                      <a:endParaRPr lang="it-IT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8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" y="41957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5949" y="770004"/>
            <a:ext cx="80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OPERE EDILI ED AFFINI</a:t>
            </a:r>
            <a:endParaRPr lang="it-IT" sz="2400" b="1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804348"/>
              </p:ext>
            </p:extLst>
          </p:nvPr>
        </p:nvGraphicFramePr>
        <p:xfrm>
          <a:off x="760021" y="1701698"/>
          <a:ext cx="7833962" cy="4053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33962"/>
              </a:tblGrid>
              <a:tr h="3370032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Operazione A:</a:t>
                      </a:r>
                      <a:r>
                        <a:rPr lang="it-IT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  <a:r>
                        <a:rPr lang="it-IT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it-IT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Progetto relativo a opere edili ed</a:t>
                      </a:r>
                      <a:r>
                        <a:rPr lang="it-IT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affini deve riportare un computo metrico </a:t>
                      </a:r>
                      <a:r>
                        <a:rPr lang="it-IT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estimativo non superando il costo di € 60,00 a mc.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Operazione B: i</a:t>
                      </a:r>
                      <a:r>
                        <a:rPr lang="it-IT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it-IT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Progetto relativo a opere edili ed</a:t>
                      </a:r>
                      <a:r>
                        <a:rPr lang="it-IT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affini deve riportare un computo metrico estimativo i </a:t>
                      </a:r>
                      <a:r>
                        <a:rPr lang="it-IT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cui costi non potranno essere di importo superiore al prezziario regionale (DGR 905/2017).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È prevista una procedura di selezione basata sul confronto tra almeno tre preventivi. </a:t>
                      </a:r>
                      <a:endParaRPr lang="it-IT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961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5949" y="918866"/>
            <a:ext cx="80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FINALITÀ DELL’ AVVISO </a:t>
            </a:r>
            <a:endParaRPr lang="it-IT" sz="2400" b="1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533383"/>
              </p:ext>
            </p:extLst>
          </p:nvPr>
        </p:nvGraphicFramePr>
        <p:xfrm>
          <a:off x="375949" y="1669960"/>
          <a:ext cx="8280001" cy="10945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80001"/>
              </a:tblGrid>
              <a:tr h="1094505">
                <a:tc>
                  <a:txBody>
                    <a:bodyPr/>
                    <a:lstStyle/>
                    <a:p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Le finalità della Sottomisura riguardano: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26631"/>
              </p:ext>
            </p:extLst>
          </p:nvPr>
        </p:nvGraphicFramePr>
        <p:xfrm>
          <a:off x="432000" y="3066985"/>
          <a:ext cx="8280000" cy="164808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280000"/>
              </a:tblGrid>
              <a:tr h="504000"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it-IT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conservazione della biodiversità, tutela e diffusione di sistemi agro-forestali ad alto valore naturale; </a:t>
                      </a: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it-IT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mitigazione del rischio idrogeologico; </a:t>
                      </a: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it-IT" sz="1800" b="0" baseline="0" dirty="0" smtClean="0"/>
                        <a:t>miglioramento della gestione dei suoli.</a:t>
                      </a:r>
                      <a:endParaRPr lang="it-IT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3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75948" y="738105"/>
            <a:ext cx="841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LOCALIZZAZIONE</a:t>
            </a:r>
            <a:endParaRPr lang="it-IT" sz="2400" b="1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54816"/>
              </p:ext>
            </p:extLst>
          </p:nvPr>
        </p:nvGraphicFramePr>
        <p:xfrm>
          <a:off x="513125" y="2159890"/>
          <a:ext cx="8280000" cy="2834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80000"/>
              </a:tblGrid>
              <a:tr h="833983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it-IT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Operazione A:</a:t>
                      </a:r>
                      <a:r>
                        <a:rPr lang="it-IT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2000" b="1" baseline="0" dirty="0" smtClean="0"/>
                        <a:t>Intero territorio regionale, </a:t>
                      </a:r>
                      <a:r>
                        <a:rPr lang="it-IT" sz="2000" dirty="0" smtClean="0">
                          <a:latin typeface="+mn-lt"/>
                          <a:ea typeface="Calibri"/>
                          <a:cs typeface="Arial"/>
                        </a:rPr>
                        <a:t>con priorità ai territori ricadenti in Area Natura 2000 (SIC, ZPS, IBA) e in siti ad alto valore naturalistico</a:t>
                      </a:r>
                      <a:r>
                        <a:rPr lang="it-IT" sz="2000" b="1" baseline="0" dirty="0" smtClean="0"/>
                        <a:t>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it-IT" sz="2000" b="1" baseline="0" dirty="0" smtClean="0"/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it-IT" sz="2000" b="1" baseline="0" dirty="0" smtClean="0"/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Operazione B: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2000" dirty="0" smtClean="0">
                          <a:latin typeface="+mn-lt"/>
                          <a:ea typeface="Calibri"/>
                          <a:cs typeface="Arial"/>
                        </a:rPr>
                        <a:t>Area Natura 2000 (SIC, ZPS, IBA) e siti ad alto valore naturalistico.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it-IT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5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3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5949" y="706206"/>
            <a:ext cx="80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BENEFICIARI</a:t>
            </a:r>
            <a:endParaRPr lang="it-IT" sz="2400" b="1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19065710"/>
              </p:ext>
            </p:extLst>
          </p:nvPr>
        </p:nvGraphicFramePr>
        <p:xfrm>
          <a:off x="783771" y="1167871"/>
          <a:ext cx="7608330" cy="4348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47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75" y="1063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75949" y="684940"/>
            <a:ext cx="80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TIPOLOGIA DI INVESTIMENTO E COSTI AMMISSIBILI</a:t>
            </a:r>
            <a:endParaRPr lang="it-IT" sz="2400" b="1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713715403"/>
              </p:ext>
            </p:extLst>
          </p:nvPr>
        </p:nvGraphicFramePr>
        <p:xfrm>
          <a:off x="432000" y="1519831"/>
          <a:ext cx="8280000" cy="445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76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75" y="1063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75949" y="684940"/>
            <a:ext cx="80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TIPOLOGIA DI INVESTIMENTO E COSTI AMMISSIBILI</a:t>
            </a:r>
            <a:endParaRPr lang="it-IT" sz="2400" b="1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713715403"/>
              </p:ext>
            </p:extLst>
          </p:nvPr>
        </p:nvGraphicFramePr>
        <p:xfrm>
          <a:off x="0" y="1146605"/>
          <a:ext cx="8712000" cy="4831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76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75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5949" y="674321"/>
            <a:ext cx="80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CONDIZIONI DI AMMISSIBILIT</a:t>
            </a:r>
            <a:r>
              <a:rPr lang="it-IT" sz="2400" b="1" dirty="0" smtClean="0">
                <a:latin typeface="Calibri"/>
              </a:rPr>
              <a:t>À </a:t>
            </a:r>
            <a:endParaRPr lang="it-IT" sz="2400" b="1" dirty="0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531559733"/>
              </p:ext>
            </p:extLst>
          </p:nvPr>
        </p:nvGraphicFramePr>
        <p:xfrm>
          <a:off x="676025" y="1135986"/>
          <a:ext cx="8280000" cy="496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ttangolo 8"/>
          <p:cNvSpPr/>
          <p:nvPr/>
        </p:nvSpPr>
        <p:spPr>
          <a:xfrm>
            <a:off x="1325274" y="2983244"/>
            <a:ext cx="6493452" cy="60592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ttangolo 13"/>
          <p:cNvSpPr/>
          <p:nvPr/>
        </p:nvSpPr>
        <p:spPr>
          <a:xfrm>
            <a:off x="375949" y="2280062"/>
            <a:ext cx="1524103" cy="4631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Operazione A</a:t>
            </a:r>
            <a:endParaRPr lang="it-IT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75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5949" y="674321"/>
            <a:ext cx="80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CONDIZIONI DI AMMISSIBILIT</a:t>
            </a:r>
            <a:r>
              <a:rPr lang="it-IT" sz="2400" b="1" dirty="0" smtClean="0">
                <a:latin typeface="Calibri"/>
              </a:rPr>
              <a:t>À </a:t>
            </a:r>
            <a:endParaRPr lang="it-IT" sz="2400" b="1" dirty="0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531559733"/>
              </p:ext>
            </p:extLst>
          </p:nvPr>
        </p:nvGraphicFramePr>
        <p:xfrm>
          <a:off x="432000" y="1135986"/>
          <a:ext cx="8280000" cy="496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uppo 7"/>
          <p:cNvGrpSpPr/>
          <p:nvPr/>
        </p:nvGrpSpPr>
        <p:grpSpPr>
          <a:xfrm>
            <a:off x="1569299" y="1672432"/>
            <a:ext cx="7142701" cy="1997937"/>
            <a:chOff x="1786547" y="2954832"/>
            <a:chExt cx="7574701" cy="990464"/>
          </a:xfrm>
        </p:grpSpPr>
        <p:sp>
          <p:nvSpPr>
            <p:cNvPr id="9" name="Rettangolo 8"/>
            <p:cNvSpPr/>
            <p:nvPr/>
          </p:nvSpPr>
          <p:spPr>
            <a:xfrm>
              <a:off x="1786547" y="2954832"/>
              <a:ext cx="6493452" cy="6059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2867796" y="3339367"/>
              <a:ext cx="6493452" cy="605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4" algn="just">
                <a:buFontTx/>
                <a:buChar char="-"/>
              </a:pPr>
              <a:r>
                <a:rPr lang="it-IT" b="1" dirty="0" smtClean="0">
                  <a:solidFill>
                    <a:srgbClr val="FF0000"/>
                  </a:solidFill>
                </a:rPr>
                <a:t> L’importo di sostegno richiesto per singola domanda non può essere inferiore a € 5.000,00 e superiore a € 100.000,00</a:t>
              </a:r>
              <a:endParaRPr lang="it-IT" dirty="0" smtClean="0">
                <a:solidFill>
                  <a:srgbClr val="FF0000"/>
                </a:solidFill>
              </a:endParaRPr>
            </a:p>
            <a:p>
              <a:pPr marL="0" lvl="4" algn="just">
                <a:buFontTx/>
                <a:buChar char="-"/>
              </a:pPr>
              <a:endParaRPr lang="it-IT" dirty="0" smtClean="0">
                <a:solidFill>
                  <a:srgbClr val="FF0000"/>
                </a:solidFill>
              </a:endParaRPr>
            </a:p>
            <a:p>
              <a:pPr marL="0" lvl="4" algn="just">
                <a:buFontTx/>
                <a:buChar char="-"/>
              </a:pPr>
              <a:endParaRPr lang="it-IT" dirty="0" smtClean="0">
                <a:solidFill>
                  <a:srgbClr val="FF0000"/>
                </a:solidFill>
              </a:endParaRPr>
            </a:p>
            <a:p>
              <a:pPr marL="0" lvl="4" algn="just"/>
              <a:r>
                <a:rPr lang="it-IT" dirty="0" smtClean="0"/>
                <a:t>- Le fasce tampone non possono essere sostenute nelle aree in cui sono oggetto di condizionalità</a:t>
              </a:r>
            </a:p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kern="1200" dirty="0" smtClean="0"/>
            </a:p>
          </p:txBody>
        </p:sp>
      </p:grpSp>
      <p:sp>
        <p:nvSpPr>
          <p:cNvPr id="11" name="Rettangolo 10"/>
          <p:cNvSpPr/>
          <p:nvPr/>
        </p:nvSpPr>
        <p:spPr>
          <a:xfrm>
            <a:off x="724120" y="2199759"/>
            <a:ext cx="1544067" cy="4631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Operazione B 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2" name="Connettore 1 11"/>
          <p:cNvSpPr/>
          <p:nvPr/>
        </p:nvSpPr>
        <p:spPr>
          <a:xfrm>
            <a:off x="2526469" y="2894697"/>
            <a:ext cx="6617531" cy="0"/>
          </a:xfrm>
          <a:prstGeom prst="lin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822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-3PUGL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8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7839" y="684947"/>
            <a:ext cx="80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TIPOLOGIA </a:t>
            </a:r>
            <a:r>
              <a:rPr lang="it-IT" sz="2400" b="1" dirty="0"/>
              <a:t>ED ENTITÀ DEL SOSTEGNO PUBBLICO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014095171"/>
              </p:ext>
            </p:extLst>
          </p:nvPr>
        </p:nvGraphicFramePr>
        <p:xfrm>
          <a:off x="237506" y="1146612"/>
          <a:ext cx="8668987" cy="493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3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874</Words>
  <Application>Microsoft Office PowerPoint</Application>
  <PresentationFormat>Presentazione su schermo (4:3)</PresentationFormat>
  <Paragraphs>149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AB Comunicazione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Laura</dc:creator>
  <cp:lastModifiedBy>Dario De Giorgi</cp:lastModifiedBy>
  <cp:revision>238</cp:revision>
  <dcterms:created xsi:type="dcterms:W3CDTF">2016-12-05T13:31:49Z</dcterms:created>
  <dcterms:modified xsi:type="dcterms:W3CDTF">2018-10-29T08:37:01Z</dcterms:modified>
</cp:coreProperties>
</file>