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1" r:id="rId3"/>
    <p:sldId id="288" r:id="rId4"/>
    <p:sldId id="295" r:id="rId5"/>
    <p:sldId id="292" r:id="rId6"/>
    <p:sldId id="285" r:id="rId7"/>
    <p:sldId id="293" r:id="rId8"/>
    <p:sldId id="294" r:id="rId9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76F17"/>
    <a:srgbClr val="007E39"/>
    <a:srgbClr val="135913"/>
    <a:srgbClr val="00B853"/>
    <a:srgbClr val="A6C36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971" autoAdjust="0"/>
    <p:restoredTop sz="94660"/>
  </p:normalViewPr>
  <p:slideViewPr>
    <p:cSldViewPr>
      <p:cViewPr varScale="1">
        <p:scale>
          <a:sx n="80" d="100"/>
          <a:sy n="80" d="100"/>
        </p:scale>
        <p:origin x="-15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27C11-D2A2-4CF5-86BA-4FF01D4C567D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1A8DC-E1F9-406E-8DB6-D68326A4147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59795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7514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3274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3020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8234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10356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4969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9902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8529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6018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24996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3659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442B1-6F1C-491F-88AE-DCF54E061689}" type="datetimeFigureOut">
              <a:rPr lang="it-IT" smtClean="0"/>
              <a:pPr/>
              <a:t>23/03/2018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62994-5B49-4F9E-B4C0-F102D17F2E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9508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27584" y="2852936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5" name="Immagine 4" descr="4-3PUGLI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467544" y="2492896"/>
            <a:ext cx="837415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x-none" sz="3200" b="1" kern="0" dirty="0" smtClean="0">
                <a:solidFill>
                  <a:srgbClr val="008000"/>
                </a:solidFill>
              </a:rPr>
              <a:t>PSR </a:t>
            </a:r>
            <a:r>
              <a:rPr lang="it-IT" altLang="x-none" sz="3200" b="1" kern="0" dirty="0">
                <a:solidFill>
                  <a:srgbClr val="008000"/>
                </a:solidFill>
              </a:rPr>
              <a:t>Puglia 2014-2020 </a:t>
            </a:r>
            <a:endParaRPr lang="it-IT" altLang="x-none" sz="3200" b="1" kern="0" dirty="0" smtClean="0">
              <a:solidFill>
                <a:srgbClr val="008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x-none" b="1" kern="0" dirty="0" smtClean="0">
              <a:solidFill>
                <a:srgbClr val="008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x-none" b="1" kern="0" dirty="0" smtClean="0">
                <a:solidFill>
                  <a:srgbClr val="008000"/>
                </a:solidFill>
              </a:rPr>
              <a:t>AVVISO PUBBLICO</a:t>
            </a:r>
            <a:endParaRPr lang="it-IT" altLang="x-none" sz="1400" b="1" kern="0" dirty="0" smtClean="0">
              <a:solidFill>
                <a:srgbClr val="008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x-none" sz="1000" b="1" kern="0" dirty="0" smtClean="0">
              <a:solidFill>
                <a:srgbClr val="008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x-none" sz="3200" b="1" kern="0" dirty="0" smtClean="0">
                <a:solidFill>
                  <a:srgbClr val="008000"/>
                </a:solidFill>
              </a:rPr>
              <a:t>SOTTOMISURA 5.2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x-none" sz="2000" b="1" kern="0" dirty="0" smtClean="0">
                <a:solidFill>
                  <a:srgbClr val="008000"/>
                </a:solidFill>
              </a:rPr>
              <a:t>SOSTEGNO A INVESTIMENTI PER IL RIPRISTINO DEI TERRENI AGRICOLI E DEL POTENZIALE PRODUTTIVO DANNEGGIATI DA CALAMITÀ NATURALI, AVVERSITÀ ATMOSFERICHE ED EVENTI CATASTROFICI</a:t>
            </a:r>
            <a:endParaRPr lang="it-IT" altLang="x-none" sz="2000" b="1" kern="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854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4-3PUGLIA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" y="-571"/>
            <a:ext cx="9144000" cy="68580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23528" y="1844824"/>
            <a:ext cx="8352928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000" b="1" dirty="0" smtClean="0">
                <a:solidFill>
                  <a:srgbClr val="176F17"/>
                </a:solidFill>
              </a:rPr>
              <a:t>L’Avviso mira a sostenere gli investimenti per il ripristino del potenziale produttivo olivicolo danneggiato/distrutto dalla diffusione della fitopatia causata da </a:t>
            </a:r>
            <a:r>
              <a:rPr lang="it-IT" sz="2000" b="1" i="1" dirty="0" smtClean="0">
                <a:solidFill>
                  <a:srgbClr val="176F17"/>
                </a:solidFill>
              </a:rPr>
              <a:t>Xylella fastidiosa </a:t>
            </a:r>
            <a:r>
              <a:rPr lang="it-IT" sz="2000" b="1" dirty="0" smtClean="0">
                <a:solidFill>
                  <a:srgbClr val="176F17"/>
                </a:solidFill>
              </a:rPr>
              <a:t>sub specie </a:t>
            </a:r>
            <a:r>
              <a:rPr lang="it-IT" sz="2000" b="1" i="1" dirty="0" err="1" smtClean="0">
                <a:solidFill>
                  <a:srgbClr val="176F17"/>
                </a:solidFill>
              </a:rPr>
              <a:t>pauca</a:t>
            </a:r>
            <a:r>
              <a:rPr lang="it-IT" sz="2000" b="1" dirty="0" smtClean="0">
                <a:solidFill>
                  <a:srgbClr val="176F17"/>
                </a:solidFill>
              </a:rPr>
              <a:t> ceppo </a:t>
            </a:r>
            <a:r>
              <a:rPr lang="it-IT" sz="2000" b="1" dirty="0" err="1" smtClean="0">
                <a:solidFill>
                  <a:srgbClr val="176F17"/>
                </a:solidFill>
              </a:rPr>
              <a:t>CoDiRO</a:t>
            </a:r>
            <a:r>
              <a:rPr lang="it-IT" sz="2000" b="1" dirty="0" smtClean="0">
                <a:solidFill>
                  <a:srgbClr val="176F17"/>
                </a:solidFill>
              </a:rPr>
              <a:t>, limitando gli interventi alla sostituzione degli olivi danneggiati e/o distrutti con varietà di olivo riconosciute tolleranti/resistenti al batterio.</a:t>
            </a:r>
          </a:p>
          <a:p>
            <a:pPr algn="ctr"/>
            <a:endParaRPr lang="it-IT" sz="2400" b="1" dirty="0">
              <a:solidFill>
                <a:srgbClr val="00B05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91680" y="90872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176F17"/>
                </a:solidFill>
                <a:latin typeface="+mj-lt"/>
              </a:rPr>
              <a:t>FINALITÀ</a:t>
            </a:r>
            <a:endParaRPr lang="it-IT" sz="4400" dirty="0">
              <a:solidFill>
                <a:srgbClr val="176F17"/>
              </a:solidFill>
              <a:latin typeface="+mj-lt"/>
            </a:endParaRPr>
          </a:p>
        </p:txBody>
      </p:sp>
      <p:pic>
        <p:nvPicPr>
          <p:cNvPr id="6" name="Picture 2" descr="Sviluppo rurale 2014-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3509" y="692696"/>
            <a:ext cx="2250491" cy="624365"/>
          </a:xfrm>
          <a:prstGeom prst="rect">
            <a:avLst/>
          </a:prstGeom>
          <a:noFill/>
        </p:spPr>
      </p:pic>
      <p:sp>
        <p:nvSpPr>
          <p:cNvPr id="7" name="Rettangolo 6"/>
          <p:cNvSpPr/>
          <p:nvPr/>
        </p:nvSpPr>
        <p:spPr>
          <a:xfrm>
            <a:off x="323528" y="4437112"/>
            <a:ext cx="84249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cap="small" dirty="0" smtClean="0">
                <a:solidFill>
                  <a:srgbClr val="C00000"/>
                </a:solidFill>
              </a:rPr>
              <a:t>attenzione</a:t>
            </a:r>
            <a:endParaRPr lang="it-IT" b="1" cap="small" dirty="0" smtClean="0">
              <a:solidFill>
                <a:srgbClr val="C00000"/>
              </a:solidFill>
            </a:endParaRPr>
          </a:p>
          <a:p>
            <a:pPr marL="179388" algn="just"/>
            <a:r>
              <a:rPr lang="it-IT" sz="2000" b="1" dirty="0" smtClean="0">
                <a:solidFill>
                  <a:srgbClr val="002060"/>
                </a:solidFill>
              </a:rPr>
              <a:t>L’Avviso è emesso nelle more del recepimento da parte del MIPAAF della Decisione (UE) 2352/2017 e dell’approvazione delle modifiche del PSR Puglia 2014-2020 in corso d’opera e dei relativi criteri di selezione.  </a:t>
            </a:r>
          </a:p>
        </p:txBody>
      </p:sp>
    </p:spTree>
    <p:extLst>
      <p:ext uri="{BB962C8B-B14F-4D97-AF65-F5344CB8AC3E}">
        <p14:creationId xmlns="" xmlns:p14="http://schemas.microsoft.com/office/powerpoint/2010/main" val="40521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4-3PUGLIA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3512" cy="6858000"/>
          </a:xfrm>
          <a:prstGeom prst="rect">
            <a:avLst/>
          </a:prstGeom>
        </p:spPr>
      </p:pic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19805313"/>
              </p:ext>
            </p:extLst>
          </p:nvPr>
        </p:nvGraphicFramePr>
        <p:xfrm>
          <a:off x="899592" y="1484784"/>
          <a:ext cx="7128792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157"/>
                <a:gridCol w="4684635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rgbClr val="13591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Misura 5</a:t>
                      </a:r>
                    </a:p>
                    <a:p>
                      <a:pPr algn="ctr"/>
                      <a:r>
                        <a:rPr lang="it-IT" sz="2000" b="1" dirty="0" smtClean="0">
                          <a:solidFill>
                            <a:srgbClr val="13591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Sottomisura 5.2</a:t>
                      </a:r>
                      <a:endParaRPr lang="it-IT" sz="2000" b="1" dirty="0">
                        <a:solidFill>
                          <a:srgbClr val="13591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A6C3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13591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€ 10.000.000</a:t>
                      </a:r>
                    </a:p>
                    <a:p>
                      <a:pPr algn="ctr"/>
                      <a:r>
                        <a:rPr lang="it-IT" sz="2000" b="0" dirty="0" smtClean="0">
                          <a:solidFill>
                            <a:srgbClr val="135913"/>
                          </a:solidFill>
                          <a:effectLst/>
                        </a:rPr>
                        <a:t>(dieci</a:t>
                      </a:r>
                      <a:r>
                        <a:rPr lang="it-IT" sz="2000" b="0" baseline="0" dirty="0" smtClean="0">
                          <a:solidFill>
                            <a:srgbClr val="135913"/>
                          </a:solidFill>
                          <a:effectLst/>
                        </a:rPr>
                        <a:t> milioni di euro)</a:t>
                      </a:r>
                      <a:endParaRPr lang="it-IT" sz="1600" b="0" dirty="0">
                        <a:solidFill>
                          <a:srgbClr val="135913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475656" y="90872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176F17"/>
                </a:solidFill>
                <a:latin typeface="+mj-lt"/>
              </a:rPr>
              <a:t>DOTAZIONE FINANZIARIA</a:t>
            </a:r>
            <a:endParaRPr lang="it-IT" sz="3600" i="1" dirty="0">
              <a:solidFill>
                <a:srgbClr val="176F17"/>
              </a:solidFill>
              <a:latin typeface="+mj-lt"/>
            </a:endParaRPr>
          </a:p>
        </p:txBody>
      </p:sp>
      <p:pic>
        <p:nvPicPr>
          <p:cNvPr id="8" name="Picture 2" descr="Sviluppo rurale 2014-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92696"/>
            <a:ext cx="2195736" cy="609174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1475656" y="256490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176F17"/>
                </a:solidFill>
                <a:latin typeface="+mj-lt"/>
              </a:rPr>
              <a:t>LOCALIZZAZIONE</a:t>
            </a:r>
            <a:endParaRPr lang="it-IT" sz="4000" dirty="0">
              <a:solidFill>
                <a:srgbClr val="176F17"/>
              </a:solidFill>
              <a:latin typeface="+mj-lt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95536" y="306896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 smtClean="0">
                <a:solidFill>
                  <a:srgbClr val="135913"/>
                </a:solidFill>
              </a:rPr>
              <a:t>Zona Delimitata Infetta come da Determinazione del Dirigente Sezione Osservatorio Fitosanitario del 10/02/2017 n. 16 “D. </a:t>
            </a:r>
            <a:r>
              <a:rPr lang="it-IT" b="1" dirty="0" err="1" smtClean="0">
                <a:solidFill>
                  <a:srgbClr val="135913"/>
                </a:solidFill>
              </a:rPr>
              <a:t>Lgs</a:t>
            </a:r>
            <a:r>
              <a:rPr lang="it-IT" b="1" dirty="0" smtClean="0">
                <a:solidFill>
                  <a:srgbClr val="135913"/>
                </a:solidFill>
              </a:rPr>
              <a:t>. 214/2005 – Decisione di esecuzione (UE) 2015/789 e </a:t>
            </a:r>
            <a:r>
              <a:rPr lang="it-IT" b="1" dirty="0" err="1" smtClean="0">
                <a:solidFill>
                  <a:srgbClr val="135913"/>
                </a:solidFill>
              </a:rPr>
              <a:t>s.m.i.</a:t>
            </a:r>
            <a:r>
              <a:rPr lang="it-IT" b="1" dirty="0" smtClean="0">
                <a:solidFill>
                  <a:srgbClr val="135913"/>
                </a:solidFill>
              </a:rPr>
              <a:t> – Aggiornamento delle aree delimitate alla sottospecie </a:t>
            </a:r>
            <a:r>
              <a:rPr lang="it-IT" b="1" dirty="0" err="1" smtClean="0">
                <a:solidFill>
                  <a:srgbClr val="135913"/>
                </a:solidFill>
              </a:rPr>
              <a:t>pauca</a:t>
            </a:r>
            <a:r>
              <a:rPr lang="it-IT" b="1" dirty="0" smtClean="0">
                <a:solidFill>
                  <a:srgbClr val="135913"/>
                </a:solidFill>
              </a:rPr>
              <a:t> ceppo </a:t>
            </a:r>
            <a:r>
              <a:rPr lang="it-IT" b="1" dirty="0" err="1" smtClean="0">
                <a:solidFill>
                  <a:srgbClr val="135913"/>
                </a:solidFill>
              </a:rPr>
              <a:t>CoDiRO</a:t>
            </a:r>
            <a:r>
              <a:rPr lang="it-IT" b="1" dirty="0" smtClean="0">
                <a:solidFill>
                  <a:srgbClr val="135913"/>
                </a:solidFill>
              </a:rPr>
              <a:t> di </a:t>
            </a:r>
            <a:r>
              <a:rPr lang="it-IT" b="1" i="1" dirty="0" smtClean="0">
                <a:solidFill>
                  <a:srgbClr val="135913"/>
                </a:solidFill>
              </a:rPr>
              <a:t>Xylella fastidiosa</a:t>
            </a:r>
            <a:r>
              <a:rPr lang="it-IT" b="1" dirty="0" smtClean="0">
                <a:solidFill>
                  <a:srgbClr val="135913"/>
                </a:solidFill>
              </a:rPr>
              <a:t>”.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475656" y="4581128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176F17"/>
                </a:solidFill>
                <a:latin typeface="+mj-lt"/>
              </a:rPr>
              <a:t>BENEFICIARI</a:t>
            </a:r>
            <a:endParaRPr lang="it-IT" sz="4400" dirty="0">
              <a:solidFill>
                <a:srgbClr val="176F17"/>
              </a:solidFill>
              <a:latin typeface="+mj-lt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267744" y="5085184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800" dirty="0" smtClean="0">
                <a:solidFill>
                  <a:srgbClr val="135913"/>
                </a:solidFill>
              </a:rPr>
              <a:t>Agricoltori Attivi</a:t>
            </a:r>
            <a:r>
              <a:rPr lang="it-IT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it-IT" b="1" dirty="0" smtClean="0">
                <a:solidFill>
                  <a:srgbClr val="C00000"/>
                </a:solidFill>
              </a:rPr>
              <a:t>- sono esclusi gli Enti Pubblici -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78095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4-3PUGLIA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2" descr="Sviluppo rurale 2014-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3509" y="692696"/>
            <a:ext cx="2250491" cy="624365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1475656" y="90872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176F17"/>
                </a:solidFill>
                <a:latin typeface="+mj-lt"/>
              </a:rPr>
              <a:t>CONDIZIONI </a:t>
            </a:r>
            <a:r>
              <a:rPr lang="it-IT" sz="2800" b="1" dirty="0" err="1" smtClean="0">
                <a:solidFill>
                  <a:srgbClr val="176F17"/>
                </a:solidFill>
                <a:latin typeface="+mj-lt"/>
              </a:rPr>
              <a:t>DI</a:t>
            </a:r>
            <a:r>
              <a:rPr lang="it-IT" sz="2800" b="1" dirty="0" smtClean="0">
                <a:solidFill>
                  <a:srgbClr val="176F17"/>
                </a:solidFill>
                <a:latin typeface="+mj-lt"/>
              </a:rPr>
              <a:t> AMMISSIBILITÀ</a:t>
            </a:r>
            <a:endParaRPr lang="it-IT" sz="4000" dirty="0">
              <a:solidFill>
                <a:srgbClr val="176F17"/>
              </a:solidFill>
              <a:latin typeface="+mj-lt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95536" y="1412776"/>
            <a:ext cx="842493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 smtClean="0">
                <a:solidFill>
                  <a:srgbClr val="135913"/>
                </a:solidFill>
              </a:rPr>
              <a:t>Il sostegno è concesso ad Agricoltori Attivi che conducono un’azienda ricadente in Zona Delimitata Infetta che deve aver subito distruzione/danneggiamento del valore economico del patrimonio olivicolo aziendale non inferiore al 30%.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79512" y="2924944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algn="just">
              <a:tabLst>
                <a:tab pos="8964613" algn="l"/>
              </a:tabLst>
            </a:pPr>
            <a:r>
              <a:rPr lang="it-IT" b="1" dirty="0" smtClean="0">
                <a:solidFill>
                  <a:srgbClr val="176F17"/>
                </a:solidFill>
              </a:rPr>
              <a:t>Un olivo si ritiene danneggiato nel momento stesso in cui si individua la presenza dell’infezione</a:t>
            </a:r>
            <a:r>
              <a:rPr lang="it-IT" dirty="0" smtClean="0">
                <a:solidFill>
                  <a:srgbClr val="176F17"/>
                </a:solidFill>
              </a:rPr>
              <a:t>. Pertanto, </a:t>
            </a:r>
            <a:r>
              <a:rPr lang="it-IT" b="1" dirty="0" smtClean="0">
                <a:solidFill>
                  <a:srgbClr val="176F17"/>
                </a:solidFill>
              </a:rPr>
              <a:t>un olivo è danneggiato se infetto, indipendentemente dal livello di avanzamento della malattia</a:t>
            </a:r>
            <a:r>
              <a:rPr lang="it-IT" dirty="0" smtClean="0">
                <a:solidFill>
                  <a:srgbClr val="176F17"/>
                </a:solidFill>
              </a:rPr>
              <a:t>. </a:t>
            </a:r>
          </a:p>
          <a:p>
            <a:pPr marL="179388" algn="just">
              <a:tabLst>
                <a:tab pos="8964613" algn="l"/>
              </a:tabLst>
            </a:pPr>
            <a:r>
              <a:rPr lang="it-IT" dirty="0" smtClean="0">
                <a:solidFill>
                  <a:srgbClr val="176F17"/>
                </a:solidFill>
              </a:rPr>
              <a:t>In ragione della particolare epidemiologia della malattia infettiva, </a:t>
            </a:r>
            <a:r>
              <a:rPr lang="it-IT" b="1" dirty="0" smtClean="0">
                <a:solidFill>
                  <a:srgbClr val="176F17"/>
                </a:solidFill>
              </a:rPr>
              <a:t>un oliveto si ritiene </a:t>
            </a:r>
            <a:r>
              <a:rPr lang="it-IT" b="1" dirty="0" smtClean="0">
                <a:solidFill>
                  <a:srgbClr val="176F17"/>
                </a:solidFill>
              </a:rPr>
              <a:t>danneggiato se </a:t>
            </a:r>
            <a:r>
              <a:rPr lang="it-IT" b="1" dirty="0" smtClean="0">
                <a:solidFill>
                  <a:srgbClr val="176F17"/>
                </a:solidFill>
              </a:rPr>
              <a:t>è presente almeno una pianta </a:t>
            </a:r>
            <a:r>
              <a:rPr lang="it-IT" b="1" dirty="0" smtClean="0">
                <a:solidFill>
                  <a:srgbClr val="176F17"/>
                </a:solidFill>
              </a:rPr>
              <a:t>danneggiata all’interno </a:t>
            </a:r>
            <a:r>
              <a:rPr lang="it-IT" b="1" dirty="0" smtClean="0">
                <a:solidFill>
                  <a:srgbClr val="176F17"/>
                </a:solidFill>
              </a:rPr>
              <a:t>di una particella o settore dell’appezzamento omogeneo</a:t>
            </a:r>
            <a:r>
              <a:rPr lang="it-IT" dirty="0" smtClean="0">
                <a:solidFill>
                  <a:srgbClr val="176F17"/>
                </a:solidFill>
              </a:rPr>
              <a:t>. </a:t>
            </a:r>
          </a:p>
        </p:txBody>
      </p:sp>
      <p:sp>
        <p:nvSpPr>
          <p:cNvPr id="8" name="Rettangolo 7"/>
          <p:cNvSpPr/>
          <p:nvPr/>
        </p:nvSpPr>
        <p:spPr>
          <a:xfrm>
            <a:off x="323528" y="4797152"/>
            <a:ext cx="8352928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 smtClean="0">
                <a:solidFill>
                  <a:srgbClr val="002060"/>
                </a:solidFill>
              </a:rPr>
              <a:t>È preclusa la partecipazione all’Avviso Sottomisura 5.2 ai soggetti che non hanno ottemperato alle prescrizioni previste dalle Misure Fitosanitarie vigenti, ai sensi della L. R. n. 4 del 29 marzo 2017 “Gestione della </a:t>
            </a:r>
            <a:r>
              <a:rPr lang="it-IT" b="1" dirty="0" err="1" smtClean="0">
                <a:solidFill>
                  <a:srgbClr val="002060"/>
                </a:solidFill>
              </a:rPr>
              <a:t>batteriosi</a:t>
            </a:r>
            <a:r>
              <a:rPr lang="it-IT" b="1" dirty="0" smtClean="0">
                <a:solidFill>
                  <a:srgbClr val="002060"/>
                </a:solidFill>
              </a:rPr>
              <a:t> da </a:t>
            </a:r>
            <a:r>
              <a:rPr lang="it-IT" b="1" i="1" dirty="0" smtClean="0">
                <a:solidFill>
                  <a:srgbClr val="002060"/>
                </a:solidFill>
              </a:rPr>
              <a:t>Xylella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i="1" dirty="0" smtClean="0">
                <a:solidFill>
                  <a:srgbClr val="002060"/>
                </a:solidFill>
              </a:rPr>
              <a:t>fastidiosa</a:t>
            </a:r>
            <a:r>
              <a:rPr lang="it-IT" b="1" dirty="0" smtClean="0">
                <a:solidFill>
                  <a:srgbClr val="002060"/>
                </a:solidFill>
              </a:rPr>
              <a:t> nel territorio della Regione Puglia”. </a:t>
            </a:r>
          </a:p>
        </p:txBody>
      </p:sp>
    </p:spTree>
    <p:extLst>
      <p:ext uri="{BB962C8B-B14F-4D97-AF65-F5344CB8AC3E}">
        <p14:creationId xmlns="" xmlns:p14="http://schemas.microsoft.com/office/powerpoint/2010/main" val="40521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4-3PUGLIA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403648" y="764704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176F17"/>
                </a:solidFill>
                <a:latin typeface="+mj-lt"/>
              </a:rPr>
              <a:t>CRITERI </a:t>
            </a:r>
            <a:r>
              <a:rPr lang="it-IT" sz="3600" b="1" dirty="0" err="1" smtClean="0">
                <a:solidFill>
                  <a:srgbClr val="176F17"/>
                </a:solidFill>
                <a:latin typeface="+mj-lt"/>
              </a:rPr>
              <a:t>DI</a:t>
            </a:r>
            <a:r>
              <a:rPr lang="it-IT" sz="3600" b="1" dirty="0" smtClean="0">
                <a:solidFill>
                  <a:srgbClr val="176F17"/>
                </a:solidFill>
                <a:latin typeface="+mj-lt"/>
              </a:rPr>
              <a:t> SELEZIONE</a:t>
            </a:r>
            <a:endParaRPr lang="it-IT" sz="4400" dirty="0">
              <a:solidFill>
                <a:srgbClr val="176F17"/>
              </a:solidFill>
              <a:latin typeface="+mj-lt"/>
            </a:endParaRPr>
          </a:p>
        </p:txBody>
      </p:sp>
      <p:pic>
        <p:nvPicPr>
          <p:cNvPr id="6" name="Picture 2" descr="Sviluppo rurale 2014-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3509" y="692696"/>
            <a:ext cx="2250491" cy="624365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323528" y="1700808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 smtClean="0">
              <a:solidFill>
                <a:srgbClr val="00B050"/>
              </a:solidFill>
            </a:endParaRPr>
          </a:p>
          <a:p>
            <a:pPr algn="just"/>
            <a:endParaRPr lang="it-IT" b="1" dirty="0" smtClean="0">
              <a:solidFill>
                <a:srgbClr val="00B853"/>
              </a:solidFill>
            </a:endParaRPr>
          </a:p>
          <a:p>
            <a:pPr algn="ctr"/>
            <a:endParaRPr lang="it-IT" sz="2400" b="1" dirty="0">
              <a:solidFill>
                <a:srgbClr val="00B050"/>
              </a:solidFill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35961729"/>
              </p:ext>
            </p:extLst>
          </p:nvPr>
        </p:nvGraphicFramePr>
        <p:xfrm>
          <a:off x="611560" y="1700808"/>
          <a:ext cx="7632848" cy="3528388"/>
        </p:xfrm>
        <a:graphic>
          <a:graphicData uri="http://schemas.openxmlformats.org/drawingml/2006/table">
            <a:tbl>
              <a:tblPr/>
              <a:tblGrid>
                <a:gridCol w="4897404"/>
                <a:gridCol w="1532126"/>
                <a:gridCol w="1203318"/>
              </a:tblGrid>
              <a:tr h="351437">
                <a:tc gridSpan="3"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2487930" algn="l"/>
                        </a:tabLst>
                      </a:pPr>
                      <a:r>
                        <a:rPr lang="it-IT" sz="1400" b="1" i="1" dirty="0">
                          <a:latin typeface="Calibri"/>
                          <a:ea typeface="PMingLiU"/>
                          <a:cs typeface="Arial"/>
                        </a:rPr>
                        <a:t>Tabella sinottica dei criteri di valutazione della Sottomisura 5.2</a:t>
                      </a:r>
                      <a:endParaRPr lang="it-IT" sz="1200" dirty="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676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Calibri"/>
                          <a:ea typeface="PMingLiU"/>
                          <a:cs typeface="Arial"/>
                        </a:rPr>
                        <a:t>MACROCRITERIO/PRINCIPIO </a:t>
                      </a:r>
                      <a:endParaRPr lang="it-IT" sz="1200" dirty="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Calibri"/>
                          <a:ea typeface="PMingLiU"/>
                          <a:cs typeface="Arial"/>
                        </a:rPr>
                        <a:t>PUNTEGGIO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Calibri"/>
                          <a:ea typeface="PMingLiU"/>
                          <a:cs typeface="Arial"/>
                        </a:rPr>
                        <a:t>MASSIMO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Calibri"/>
                          <a:ea typeface="PMingLiU"/>
                          <a:cs typeface="Arial"/>
                        </a:rPr>
                        <a:t>PUNTEGGIO SOGLIA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1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Calibri"/>
                          <a:ea typeface="PMingLiU"/>
                          <a:cs typeface="Arial"/>
                        </a:rPr>
                        <a:t>A) Ambiti territoriali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Calibri"/>
                          <a:ea typeface="PMingLiU"/>
                          <a:cs typeface="Arial"/>
                        </a:rPr>
                        <a:t>8</a:t>
                      </a:r>
                      <a:r>
                        <a:rPr lang="it-IT" sz="1400" b="1" dirty="0" smtClean="0">
                          <a:latin typeface="Calibri"/>
                          <a:ea typeface="PMingLiU"/>
                          <a:cs typeface="Arial"/>
                        </a:rPr>
                        <a:t>0</a:t>
                      </a:r>
                      <a:endParaRPr lang="it-IT" sz="1200" dirty="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>
                          <a:latin typeface="Calibri"/>
                          <a:ea typeface="PMingLiU"/>
                          <a:cs typeface="Arial"/>
                        </a:rPr>
                        <a:t>0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i="1">
                          <a:latin typeface="Calibri"/>
                          <a:ea typeface="PMingLiU"/>
                          <a:cs typeface="Arial"/>
                        </a:rPr>
                        <a:t> 1.Incidenza del danno sul potenziale agricolo aziendale 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i="1" dirty="0" smtClean="0">
                          <a:latin typeface="Calibri"/>
                          <a:ea typeface="PMingLiU"/>
                          <a:cs typeface="Arial"/>
                        </a:rPr>
                        <a:t>20</a:t>
                      </a:r>
                      <a:endParaRPr lang="it-IT" sz="1200" dirty="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i="1">
                          <a:latin typeface="Calibri"/>
                          <a:ea typeface="PMingLiU"/>
                          <a:cs typeface="Arial"/>
                        </a:rPr>
                        <a:t>0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i="1">
                          <a:latin typeface="Calibri"/>
                          <a:ea typeface="PMingLiU"/>
                          <a:cs typeface="Arial"/>
                        </a:rPr>
                        <a:t>3. Incidenza del danno sul potenziale agricolo territoriale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i="1" dirty="0" smtClean="0">
                          <a:latin typeface="Calibri"/>
                          <a:ea typeface="PMingLiU"/>
                          <a:cs typeface="Arial"/>
                        </a:rPr>
                        <a:t>60</a:t>
                      </a:r>
                      <a:endParaRPr lang="it-IT" sz="1200" dirty="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i="1">
                          <a:latin typeface="Calibri"/>
                          <a:ea typeface="PMingLiU"/>
                          <a:cs typeface="Arial"/>
                        </a:rPr>
                        <a:t>0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Calibri"/>
                          <a:ea typeface="PMingLiU"/>
                          <a:cs typeface="Arial"/>
                        </a:rPr>
                        <a:t>B) Tipologia delle operazioni attivate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Calibri"/>
                          <a:ea typeface="PMingLiU"/>
                          <a:cs typeface="Arial"/>
                        </a:rPr>
                        <a:t>Non Rilevante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Calibri"/>
                          <a:ea typeface="PMingLiU"/>
                          <a:cs typeface="Arial"/>
                        </a:rPr>
                        <a:t>C) Beneficiari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latin typeface="Calibri"/>
                          <a:ea typeface="PMingLiU"/>
                          <a:cs typeface="Arial"/>
                        </a:rPr>
                        <a:t>20</a:t>
                      </a:r>
                      <a:endParaRPr lang="it-IT" sz="1200" dirty="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Calibri"/>
                          <a:ea typeface="PMingLiU"/>
                          <a:cs typeface="Arial"/>
                        </a:rPr>
                        <a:t>0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20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i="1">
                          <a:latin typeface="Calibri"/>
                          <a:ea typeface="PMingLiU"/>
                          <a:cs typeface="Arial"/>
                        </a:rPr>
                        <a:t>2. Dimensione economica aziendale privilegiando le dimensioni inferiori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i="1" dirty="0">
                          <a:latin typeface="Calibri"/>
                          <a:ea typeface="PMingLiU"/>
                          <a:cs typeface="Arial"/>
                        </a:rPr>
                        <a:t>2</a:t>
                      </a:r>
                      <a:r>
                        <a:rPr lang="it-IT" sz="1400" i="1" dirty="0" smtClean="0">
                          <a:latin typeface="Calibri"/>
                          <a:ea typeface="PMingLiU"/>
                          <a:cs typeface="Arial"/>
                        </a:rPr>
                        <a:t>0</a:t>
                      </a:r>
                      <a:endParaRPr lang="it-IT" sz="1200" dirty="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i="1">
                          <a:latin typeface="Calibri"/>
                          <a:ea typeface="PMingLiU"/>
                          <a:cs typeface="Arial"/>
                        </a:rPr>
                        <a:t>0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Calibri"/>
                          <a:ea typeface="PMingLiU"/>
                          <a:cs typeface="Arial"/>
                        </a:rPr>
                        <a:t>TOTALE</a:t>
                      </a:r>
                      <a:endParaRPr lang="it-IT" sz="1200" dirty="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Calibri"/>
                          <a:ea typeface="PMingLiU"/>
                          <a:cs typeface="Arial"/>
                        </a:rPr>
                        <a:t>100</a:t>
                      </a:r>
                      <a:endParaRPr lang="it-IT" sz="120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Calibri"/>
                          <a:ea typeface="PMingLiU"/>
                          <a:cs typeface="Arial"/>
                        </a:rPr>
                        <a:t>20</a:t>
                      </a:r>
                      <a:endParaRPr lang="it-IT" sz="1200" dirty="0">
                        <a:latin typeface="Calibri"/>
                        <a:ea typeface="PMingLiU"/>
                        <a:cs typeface="Arial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67544" y="5412214"/>
            <a:ext cx="79928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Il punteggio minimo per accedere al finanziamento è pari a 20 Punti.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PMingLiU" pitchFamily="18" charset="-12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A parità di punteggio, sarà data priorità alle </a:t>
            </a:r>
            <a:r>
              <a:rPr kumimoji="0" lang="it-I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Domande di Sostegno </a:t>
            </a: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che richiedono un investimento minore.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21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4-3PUGLIA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403648" y="76470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176F17"/>
                </a:solidFill>
                <a:latin typeface="+mj-lt"/>
              </a:rPr>
              <a:t>INTERVENTI</a:t>
            </a:r>
            <a:endParaRPr lang="it-IT" sz="4400" dirty="0">
              <a:solidFill>
                <a:srgbClr val="176F17"/>
              </a:solidFill>
              <a:latin typeface="+mj-lt"/>
            </a:endParaRPr>
          </a:p>
        </p:txBody>
      </p:sp>
      <p:pic>
        <p:nvPicPr>
          <p:cNvPr id="6" name="Picture 2" descr="Sviluppo rurale 2014-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3509" y="692696"/>
            <a:ext cx="2250491" cy="624365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0" y="1268760"/>
            <a:ext cx="892899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 smtClean="0">
              <a:solidFill>
                <a:srgbClr val="176F17"/>
              </a:solidFill>
            </a:endParaRPr>
          </a:p>
          <a:p>
            <a:pPr marL="179388" algn="just">
              <a:tabLst>
                <a:tab pos="8964613" algn="l"/>
              </a:tabLst>
            </a:pPr>
            <a:r>
              <a:rPr lang="it-IT" sz="2000" dirty="0" smtClean="0">
                <a:solidFill>
                  <a:srgbClr val="176F17"/>
                </a:solidFill>
              </a:rPr>
              <a:t>Ripristino dei terreni agricoli e del potenziale produttivo danneggiato e/o distrutto: 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</a:rPr>
              <a:t>è consentita esclusivamente la sostituzione di impianti di uliveto danneggiati o distrutti con varietà tolleranti/resistenti della stessa specie</a:t>
            </a:r>
            <a:r>
              <a:rPr lang="it-IT" sz="2000" b="1" dirty="0" smtClean="0">
                <a:solidFill>
                  <a:srgbClr val="176F17"/>
                </a:solidFill>
              </a:rPr>
              <a:t>.</a:t>
            </a:r>
          </a:p>
          <a:p>
            <a:pPr marL="179388" algn="just">
              <a:tabLst>
                <a:tab pos="8964613" algn="l"/>
              </a:tabLst>
            </a:pPr>
            <a:endParaRPr lang="it-IT" sz="2000" b="1" dirty="0" smtClean="0">
              <a:solidFill>
                <a:srgbClr val="176F17"/>
              </a:solidFill>
            </a:endParaRPr>
          </a:p>
          <a:p>
            <a:pPr algn="ctr"/>
            <a:endParaRPr lang="it-IT" b="1" dirty="0" smtClean="0">
              <a:solidFill>
                <a:srgbClr val="00B050"/>
              </a:solidFill>
            </a:endParaRPr>
          </a:p>
          <a:p>
            <a:pPr algn="just"/>
            <a:endParaRPr lang="it-IT" b="1" dirty="0" smtClean="0">
              <a:solidFill>
                <a:srgbClr val="00B853"/>
              </a:solidFill>
            </a:endParaRPr>
          </a:p>
          <a:p>
            <a:pPr algn="ctr"/>
            <a:endParaRPr lang="it-IT" sz="2400" b="1" dirty="0">
              <a:solidFill>
                <a:srgbClr val="00B050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23528" y="3645024"/>
            <a:ext cx="85689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Arial" pitchFamily="34" charset="0"/>
              </a:rPr>
              <a:t>Aliquota di sostegno :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176F17"/>
                </a:solidFill>
                <a:effectLst/>
                <a:ea typeface="Calibri" pitchFamily="34" charset="0"/>
                <a:cs typeface="Arial" pitchFamily="34" charset="0"/>
              </a:rPr>
              <a:t>100%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 smtClean="0">
                <a:solidFill>
                  <a:srgbClr val="002060"/>
                </a:solidFill>
                <a:ea typeface="Calibri" pitchFamily="34" charset="0"/>
                <a:cs typeface="Arial" pitchFamily="34" charset="0"/>
              </a:rPr>
              <a:t>Li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Arial" pitchFamily="34" charset="0"/>
              </a:rPr>
              <a:t>mite minimo sostegno per</a:t>
            </a:r>
            <a:r>
              <a:rPr kumimoji="0" lang="it-IT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Arial" pitchFamily="34" charset="0"/>
              </a:rPr>
              <a:t> beneficiario:</a:t>
            </a:r>
            <a:r>
              <a:rPr kumimoji="0" lang="it-IT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Arial" pitchFamily="34" charset="0"/>
              </a:rPr>
              <a:t>€ 2.000,00</a:t>
            </a:r>
            <a:r>
              <a:rPr kumimoji="0" lang="it-IT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Arial" pitchFamily="34" charset="0"/>
              </a:rPr>
              <a:t> (duemila)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Arial" pitchFamily="34" charset="0"/>
              </a:rPr>
              <a:t>Limite massimo  sostegno per  beneficiario: € 500.000,00  (cinquecentomila)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95536" y="2924944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176F17"/>
                </a:solidFill>
                <a:latin typeface="+mj-lt"/>
              </a:rPr>
              <a:t>TIPOLOGIA ED ENTITÀ DEL SOSTEGNO</a:t>
            </a:r>
            <a:endParaRPr lang="it-IT" sz="3600" dirty="0">
              <a:solidFill>
                <a:srgbClr val="176F17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21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4-3PUGLIA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39552" y="1988840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dirty="0" smtClean="0">
              <a:solidFill>
                <a:srgbClr val="135913"/>
              </a:solidFill>
            </a:endParaRPr>
          </a:p>
          <a:p>
            <a:pPr algn="just"/>
            <a:endParaRPr lang="it-IT" sz="2400" dirty="0" smtClean="0">
              <a:solidFill>
                <a:srgbClr val="135913"/>
              </a:solidFill>
            </a:endParaRPr>
          </a:p>
          <a:p>
            <a:pPr algn="just"/>
            <a:endParaRPr lang="it-IT" b="1" dirty="0" smtClean="0">
              <a:solidFill>
                <a:srgbClr val="007E39"/>
              </a:solidFill>
            </a:endParaRPr>
          </a:p>
          <a:p>
            <a:pPr algn="ctr"/>
            <a:endParaRPr lang="it-IT" b="1" dirty="0" smtClean="0">
              <a:solidFill>
                <a:srgbClr val="00B050"/>
              </a:solidFill>
            </a:endParaRPr>
          </a:p>
          <a:p>
            <a:pPr algn="just"/>
            <a:endParaRPr lang="it-IT" b="1" dirty="0" smtClean="0">
              <a:solidFill>
                <a:srgbClr val="00B853"/>
              </a:solidFill>
            </a:endParaRPr>
          </a:p>
          <a:p>
            <a:pPr algn="ctr"/>
            <a:endParaRPr lang="it-IT" sz="2400" b="1" dirty="0">
              <a:solidFill>
                <a:srgbClr val="00B05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836712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176F17"/>
                </a:solidFill>
                <a:latin typeface="+mj-lt"/>
              </a:rPr>
              <a:t>RICONOSCIMENTO DANNO</a:t>
            </a:r>
            <a:endParaRPr lang="it-IT" sz="2800" b="1" dirty="0">
              <a:solidFill>
                <a:srgbClr val="176F17"/>
              </a:solidFill>
              <a:latin typeface="+mj-lt"/>
            </a:endParaRPr>
          </a:p>
        </p:txBody>
      </p:sp>
      <p:pic>
        <p:nvPicPr>
          <p:cNvPr id="6" name="Picture 2" descr="Sviluppo rurale 2014-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3509" y="692696"/>
            <a:ext cx="2250491" cy="624365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611560" y="2708920"/>
            <a:ext cx="8060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 smtClean="0">
              <a:solidFill>
                <a:srgbClr val="00B050"/>
              </a:solidFill>
            </a:endParaRPr>
          </a:p>
          <a:p>
            <a:pPr algn="just"/>
            <a:endParaRPr lang="it-IT" b="1" dirty="0" smtClean="0">
              <a:solidFill>
                <a:srgbClr val="00B853"/>
              </a:solidFill>
            </a:endParaRPr>
          </a:p>
          <a:p>
            <a:pPr algn="ctr"/>
            <a:endParaRPr lang="it-IT" sz="2400" b="1" dirty="0">
              <a:solidFill>
                <a:srgbClr val="00B050"/>
              </a:solidFill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539553" y="3068960"/>
          <a:ext cx="8280918" cy="1944216"/>
        </p:xfrm>
        <a:graphic>
          <a:graphicData uri="http://schemas.openxmlformats.org/drawingml/2006/table">
            <a:tbl>
              <a:tblPr/>
              <a:tblGrid>
                <a:gridCol w="2794866"/>
                <a:gridCol w="1828684"/>
                <a:gridCol w="1828684"/>
                <a:gridCol w="1828684"/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Densità di impianto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Piante/ettaro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Euro/pianta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Valore minimo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€/ettaro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Valore massimo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€/ettaro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1-100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7.500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101-150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7.500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9.000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151-200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9.000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10.000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&gt;201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10.000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7E39"/>
                          </a:solidFill>
                          <a:latin typeface="Calibri"/>
                          <a:ea typeface="Calibri"/>
                          <a:cs typeface="Arial"/>
                        </a:rPr>
                        <a:t>15.000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628800"/>
            <a:ext cx="864096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7E39"/>
                </a:solidFill>
                <a:effectLst/>
                <a:ea typeface="Calibri" pitchFamily="34" charset="0"/>
                <a:cs typeface="Arial" pitchFamily="34" charset="0"/>
              </a:rPr>
              <a:t>Il sostegno ha come parametro la pianta ed è misurato sulla base del valore di ripristino onnicomprensivo, calibrato in funzione della densità di impianto. Si prefigura un sostegno per pianta accertata danneggiata/distrutta secondo quanto dettagliato nella tabella seguente: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rgbClr val="007E39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6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600" b="1" dirty="0" smtClean="0">
              <a:solidFill>
                <a:srgbClr val="007E39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0521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4-3PUGLIA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9408" y="-4142"/>
            <a:ext cx="9144000" cy="6858000"/>
          </a:xfrm>
          <a:prstGeom prst="rect">
            <a:avLst/>
          </a:prstGeom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dirty="0"/>
          </a:p>
        </p:txBody>
      </p:sp>
      <p:pic>
        <p:nvPicPr>
          <p:cNvPr id="5" name="Picture 2" descr="Sviluppo rurale 2014-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3509" y="692696"/>
            <a:ext cx="2250491" cy="624365"/>
          </a:xfrm>
          <a:prstGeom prst="rect">
            <a:avLst/>
          </a:prstGeom>
          <a:noFill/>
        </p:spPr>
      </p:pic>
      <p:grpSp>
        <p:nvGrpSpPr>
          <p:cNvPr id="2" name="Gruppo 7"/>
          <p:cNvGrpSpPr/>
          <p:nvPr/>
        </p:nvGrpSpPr>
        <p:grpSpPr>
          <a:xfrm>
            <a:off x="0" y="1484784"/>
            <a:ext cx="9144000" cy="4307458"/>
            <a:chOff x="0" y="1844824"/>
            <a:chExt cx="9144000" cy="4307458"/>
          </a:xfrm>
        </p:grpSpPr>
        <p:pic>
          <p:nvPicPr>
            <p:cNvPr id="44034" name="Picture 2" descr="Risultati immagini per omini stilizzati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1844824"/>
              <a:ext cx="9144000" cy="4307458"/>
            </a:xfrm>
            <a:prstGeom prst="rect">
              <a:avLst/>
            </a:prstGeom>
            <a:noFill/>
          </p:spPr>
        </p:pic>
        <p:sp>
          <p:nvSpPr>
            <p:cNvPr id="7" name="CasellaDiTesto 6"/>
            <p:cNvSpPr txBox="1"/>
            <p:nvPr/>
          </p:nvSpPr>
          <p:spPr>
            <a:xfrm rot="21052398">
              <a:off x="1412850" y="3098994"/>
              <a:ext cx="58730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200" b="1" dirty="0" smtClean="0">
                  <a:solidFill>
                    <a:srgbClr val="176F17"/>
                  </a:solidFill>
                </a:rPr>
                <a:t>Grazie per l’attenzione!</a:t>
              </a:r>
              <a:endParaRPr lang="it-IT" sz="3200" b="1" dirty="0">
                <a:solidFill>
                  <a:srgbClr val="176F17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8914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578</Words>
  <Application>Microsoft Office PowerPoint</Application>
  <PresentationFormat>Presentazione su schermo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Bari</dc:creator>
  <cp:lastModifiedBy>HP</cp:lastModifiedBy>
  <cp:revision>156</cp:revision>
  <cp:lastPrinted>2017-11-23T08:58:05Z</cp:lastPrinted>
  <dcterms:created xsi:type="dcterms:W3CDTF">2017-12-10T09:19:20Z</dcterms:created>
  <dcterms:modified xsi:type="dcterms:W3CDTF">2018-03-23T08:47:59Z</dcterms:modified>
</cp:coreProperties>
</file>